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88" r:id="rId1"/>
    <p:sldMasterId id="2147484101" r:id="rId2"/>
  </p:sldMasterIdLst>
  <p:notesMasterIdLst>
    <p:notesMasterId r:id="rId25"/>
  </p:notesMasterIdLst>
  <p:sldIdLst>
    <p:sldId id="353" r:id="rId3"/>
    <p:sldId id="350" r:id="rId4"/>
    <p:sldId id="354" r:id="rId5"/>
    <p:sldId id="337" r:id="rId6"/>
    <p:sldId id="348" r:id="rId7"/>
    <p:sldId id="349" r:id="rId8"/>
    <p:sldId id="351" r:id="rId9"/>
    <p:sldId id="355" r:id="rId10"/>
    <p:sldId id="356" r:id="rId11"/>
    <p:sldId id="358" r:id="rId12"/>
    <p:sldId id="357" r:id="rId13"/>
    <p:sldId id="339" r:id="rId14"/>
    <p:sldId id="359" r:id="rId15"/>
    <p:sldId id="340" r:id="rId16"/>
    <p:sldId id="352" r:id="rId17"/>
    <p:sldId id="341" r:id="rId18"/>
    <p:sldId id="342" r:id="rId19"/>
    <p:sldId id="343" r:id="rId20"/>
    <p:sldId id="344" r:id="rId21"/>
    <p:sldId id="345" r:id="rId22"/>
    <p:sldId id="328" r:id="rId23"/>
    <p:sldId id="266" r:id="rId24"/>
  </p:sldIdLst>
  <p:sldSz cx="9144000" cy="6858000" type="screen4x3"/>
  <p:notesSz cx="6669088" cy="9926638"/>
  <p:defaultTextStyle>
    <a:defPPr>
      <a:defRPr lang="pl-PL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onika Rerak" initials="MR" lastIdx="2" clrIdx="0">
    <p:extLst>
      <p:ext uri="{19B8F6BF-5375-455C-9EA6-DF929625EA0E}">
        <p15:presenceInfo xmlns:p15="http://schemas.microsoft.com/office/powerpoint/2012/main" userId="4eb940e78211541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571"/>
    <a:srgbClr val="0034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C21D1AB-0DFB-4271-9761-746927D5EECF}" v="152" dt="2022-09-12T17:12:55.766"/>
    <p1510:client id="{16834317-77F2-47C0-9AD3-0B26B098091F}" v="3" dt="2022-09-13T06:56:38.559"/>
    <p1510:client id="{16B521DF-0AB7-4783-9FD9-39A6B312A3AC}" v="139" dt="2022-09-13T09:58:12.682"/>
    <p1510:client id="{1F617111-7490-42CC-8251-447C70B7A684}" v="112" dt="2022-09-12T17:00:22.654"/>
    <p1510:client id="{234839F5-CF53-4366-A634-CF04153CD534}" v="218" dt="2022-09-12T15:01:16.294"/>
    <p1510:client id="{2CD67AE0-E2D5-4062-A73D-DEF144C0E1D7}" v="20" dt="2022-09-13T09:31:50.664"/>
    <p1510:client id="{307E6C59-9CA6-412A-9C9E-8BC0EB749D80}" v="6" dt="2022-09-12T17:27:54.877"/>
    <p1510:client id="{462F7A51-0B6C-4BA9-8780-7B750BC76271}" v="26" dt="2022-09-13T07:24:54.580"/>
    <p1510:client id="{4679703E-8E7B-47F5-92D4-63B88DDF4FCD}" v="9" dt="2022-09-12T18:11:34.470"/>
    <p1510:client id="{4FCFDCC5-C9C5-4369-ADB3-E9FC0720CEE1}" v="124" dt="2022-09-12T15:16:14.079"/>
    <p1510:client id="{55A50A57-EE99-4929-BB01-F4D252513333}" v="2" dt="2022-09-13T08:46:54.796"/>
    <p1510:client id="{5BEFEDE7-1935-4F59-8276-0D8D90ECDCB3}" v="52" dt="2022-09-12T19:02:13.845"/>
    <p1510:client id="{6A2C9411-4DF2-4035-A96A-37B2FE52BA99}" v="40" dt="2022-09-13T07:08:17.947"/>
    <p1510:client id="{97EC7ADC-6C6C-4CDD-84AB-A055824347E7}" v="34" dt="2022-09-12T18:26:53.604"/>
    <p1510:client id="{9C0FF589-FF63-48E8-B736-E957C773388E}" v="30" dt="2022-09-13T09:23:37.050"/>
    <p1510:client id="{9C8CB289-ACCA-4347-9A79-91346F945D65}" v="1058" dt="2022-09-13T10:27:12.15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Styl pośredni 2 — Ak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Bez stylu, bez siatki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Styl jasny 2 — Ak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1038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commentAuthors" Target="commentAuthor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>
            <a:extLst>
              <a:ext uri="{FF2B5EF4-FFF2-40B4-BE49-F238E27FC236}">
                <a16:creationId xmlns:a16="http://schemas.microsoft.com/office/drawing/2014/main" id="{DB88620A-8B1C-07E6-5069-A8B0181C2E5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838" cy="496888"/>
          </a:xfrm>
          <a:prstGeom prst="rect">
            <a:avLst/>
          </a:prstGeom>
        </p:spPr>
        <p:txBody>
          <a:bodyPr vert="horz" lIns="90722" tIns="45362" rIns="90722" bIns="45362" rtlCol="0"/>
          <a:lstStyle>
            <a:lvl1pPr algn="l">
              <a:defRPr sz="1100"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9ECF7041-DA88-5CA1-3994-456C85A7B287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778250" y="0"/>
            <a:ext cx="2889250" cy="496888"/>
          </a:xfrm>
          <a:prstGeom prst="rect">
            <a:avLst/>
          </a:prstGeom>
        </p:spPr>
        <p:txBody>
          <a:bodyPr vert="horz" lIns="90722" tIns="45362" rIns="90722" bIns="45362" rtlCol="0"/>
          <a:lstStyle>
            <a:lvl1pPr algn="r">
              <a:defRPr sz="1100"/>
            </a:lvl1pPr>
          </a:lstStyle>
          <a:p>
            <a:pPr>
              <a:defRPr/>
            </a:pPr>
            <a:fld id="{448161D8-DE26-422D-A358-47A9AA0E9A12}" type="datetimeFigureOut">
              <a:rPr lang="pl-PL"/>
              <a:pPr>
                <a:defRPr/>
              </a:pPr>
              <a:t>14.06.2024</a:t>
            </a:fld>
            <a:endParaRPr lang="pl-PL"/>
          </a:p>
        </p:txBody>
      </p:sp>
      <p:sp>
        <p:nvSpPr>
          <p:cNvPr id="4" name="Symbol zastępczy obrazu slajdu 3">
            <a:extLst>
              <a:ext uri="{FF2B5EF4-FFF2-40B4-BE49-F238E27FC236}">
                <a16:creationId xmlns:a16="http://schemas.microsoft.com/office/drawing/2014/main" id="{C92D713D-3220-7D8E-D6F2-5B59DB7B9DC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03313" y="1241425"/>
            <a:ext cx="4462462" cy="3348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22" tIns="45362" rIns="90722" bIns="45362" rtlCol="0" anchor="ctr"/>
          <a:lstStyle/>
          <a:p>
            <a:pPr lvl="0"/>
            <a:endParaRPr lang="pl-PL" noProof="0"/>
          </a:p>
        </p:txBody>
      </p:sp>
      <p:sp>
        <p:nvSpPr>
          <p:cNvPr id="5" name="Symbol zastępczy notatek 4">
            <a:extLst>
              <a:ext uri="{FF2B5EF4-FFF2-40B4-BE49-F238E27FC236}">
                <a16:creationId xmlns:a16="http://schemas.microsoft.com/office/drawing/2014/main" id="{8BB1EDAE-8E63-F16E-43F8-B6FE757825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66750" y="4778375"/>
            <a:ext cx="5335588" cy="3906838"/>
          </a:xfrm>
          <a:prstGeom prst="rect">
            <a:avLst/>
          </a:prstGeom>
        </p:spPr>
        <p:txBody>
          <a:bodyPr vert="horz" lIns="90722" tIns="45362" rIns="90722" bIns="45362" rtlCol="0"/>
          <a:lstStyle/>
          <a:p>
            <a:pPr lvl="0"/>
            <a:r>
              <a:rPr lang="pl-PL" noProof="0"/>
              <a:t>Kliknij, aby edytować style wzorca tekstu</a:t>
            </a:r>
          </a:p>
          <a:p>
            <a:pPr lvl="1"/>
            <a:r>
              <a:rPr lang="pl-PL" noProof="0"/>
              <a:t>Drugi poziom</a:t>
            </a:r>
          </a:p>
          <a:p>
            <a:pPr lvl="2"/>
            <a:r>
              <a:rPr lang="pl-PL" noProof="0"/>
              <a:t>Trzeci poziom</a:t>
            </a:r>
          </a:p>
          <a:p>
            <a:pPr lvl="3"/>
            <a:r>
              <a:rPr lang="pl-PL" noProof="0"/>
              <a:t>Czwarty poziom</a:t>
            </a:r>
          </a:p>
          <a:p>
            <a:pPr lvl="4"/>
            <a:r>
              <a:rPr lang="pl-PL" noProof="0"/>
              <a:t>Piąty poziom</a:t>
            </a:r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65DB357B-9B60-EEA1-1995-97419A3D0DE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890838" cy="496888"/>
          </a:xfrm>
          <a:prstGeom prst="rect">
            <a:avLst/>
          </a:prstGeom>
        </p:spPr>
        <p:txBody>
          <a:bodyPr vert="horz" lIns="90722" tIns="45362" rIns="90722" bIns="45362" rtlCol="0" anchor="b"/>
          <a:lstStyle>
            <a:lvl1pPr algn="l">
              <a:defRPr sz="1100"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142351DC-665F-ADFE-765B-AF6978F222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778250" y="9429750"/>
            <a:ext cx="2889250" cy="496888"/>
          </a:xfrm>
          <a:prstGeom prst="rect">
            <a:avLst/>
          </a:prstGeom>
        </p:spPr>
        <p:txBody>
          <a:bodyPr vert="horz" wrap="square" lIns="90722" tIns="45362" rIns="90722" bIns="45362" numCol="1" anchor="b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pPr>
              <a:defRPr/>
            </a:pPr>
            <a:fld id="{58C4D6BE-92FC-4447-9E83-E6A9C588A85E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13069C-E9B2-4073-96D3-C64BB0B84C6C}" type="slidenum">
              <a:rPr lang="pl-PL" smtClean="0"/>
              <a:t>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034771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C4D6BE-92FC-4447-9E83-E6A9C588A85E}" type="slidenum">
              <a:rPr lang="pl-PL" altLang="pl-PL" smtClean="0"/>
              <a:pPr>
                <a:defRPr/>
              </a:pPr>
              <a:t>6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040906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14.06.2024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70590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14.06.2024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8720798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14.06.2024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55311712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ytuł 1"/>
          <p:cNvSpPr>
            <a:spLocks noGrp="1"/>
          </p:cNvSpPr>
          <p:nvPr>
            <p:ph type="ctrTitle"/>
          </p:nvPr>
        </p:nvSpPr>
        <p:spPr>
          <a:xfrm>
            <a:off x="1358900" y="2841625"/>
            <a:ext cx="7785100" cy="668338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pl-PL" altLang="pl-PL"/>
              <a:t>Kliknij, aby edytować styl</a:t>
            </a:r>
          </a:p>
        </p:txBody>
      </p:sp>
      <p:sp>
        <p:nvSpPr>
          <p:cNvPr id="10" name="Podtytuł 2"/>
          <p:cNvSpPr>
            <a:spLocks noGrp="1"/>
          </p:cNvSpPr>
          <p:nvPr>
            <p:ph type="subTitle" idx="1"/>
          </p:nvPr>
        </p:nvSpPr>
        <p:spPr>
          <a:xfrm>
            <a:off x="1930400" y="4699000"/>
            <a:ext cx="6642100" cy="865188"/>
          </a:xfrm>
          <a:prstGeom prst="rect">
            <a:avLst/>
          </a:prstGeom>
        </p:spPr>
        <p:txBody>
          <a:bodyPr rtlCol="0">
            <a:normAutofit lnSpcReduction="10000"/>
          </a:bodyPr>
          <a:lstStyle>
            <a:lvl1pPr marL="0" indent="0" algn="ctr">
              <a:buNone/>
              <a:defRPr sz="2400"/>
            </a:lvl1pPr>
          </a:lstStyle>
          <a:p>
            <a:r>
              <a:rPr lang="pl-PL"/>
              <a:t>Kliknij, aby edytować styl wzorca podtytułu</a:t>
            </a:r>
          </a:p>
        </p:txBody>
      </p:sp>
    </p:spTree>
    <p:extLst>
      <p:ext uri="{BB962C8B-B14F-4D97-AF65-F5344CB8AC3E}">
        <p14:creationId xmlns:p14="http://schemas.microsoft.com/office/powerpoint/2010/main" val="1665168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8863" y="1566863"/>
            <a:ext cx="7456487" cy="1158875"/>
          </a:xfrm>
          <a:prstGeom prst="rect">
            <a:avLst/>
          </a:prstGeom>
        </p:spPr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59254" y="2824681"/>
            <a:ext cx="7456095" cy="38044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Symbol zastępczy stopki 7">
            <a:extLst>
              <a:ext uri="{FF2B5EF4-FFF2-40B4-BE49-F238E27FC236}">
                <a16:creationId xmlns:a16="http://schemas.microsoft.com/office/drawing/2014/main" id="{193E0622-97AA-4F09-AB46-B270FDCDB1B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832475" y="215900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Tytuł, autor, prelegent itp</a:t>
            </a:r>
          </a:p>
        </p:txBody>
      </p:sp>
      <p:sp>
        <p:nvSpPr>
          <p:cNvPr id="5" name="Symbol zastępczy numeru slajdu 8">
            <a:extLst>
              <a:ext uri="{FF2B5EF4-FFF2-40B4-BE49-F238E27FC236}">
                <a16:creationId xmlns:a16="http://schemas.microsoft.com/office/drawing/2014/main" id="{90FA2EB0-CF53-4951-8C16-5C9E5D850B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570913" y="6264275"/>
            <a:ext cx="347662" cy="365125"/>
          </a:xfrm>
        </p:spPr>
        <p:txBody>
          <a:bodyPr/>
          <a:lstStyle>
            <a:lvl1pPr>
              <a:defRPr sz="1000"/>
            </a:lvl1pPr>
          </a:lstStyle>
          <a:p>
            <a:fld id="{A08CC222-0419-4FC7-A33A-4ED348C159C0}" type="slidenum">
              <a:rPr lang="pl-PL" altLang="pl-PL"/>
              <a:pPr/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8458304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3042" y="1709739"/>
            <a:ext cx="7487546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3042" y="4589464"/>
            <a:ext cx="7487546" cy="20396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stopki 7">
            <a:extLst>
              <a:ext uri="{FF2B5EF4-FFF2-40B4-BE49-F238E27FC236}">
                <a16:creationId xmlns:a16="http://schemas.microsoft.com/office/drawing/2014/main" id="{CDBDF773-BED4-4BE1-9356-BB7B1191E5E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832475" y="215900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Tytuł, autor, prelegent itp</a:t>
            </a:r>
          </a:p>
        </p:txBody>
      </p:sp>
      <p:sp>
        <p:nvSpPr>
          <p:cNvPr id="5" name="Symbol zastępczy numeru slajdu 8">
            <a:extLst>
              <a:ext uri="{FF2B5EF4-FFF2-40B4-BE49-F238E27FC236}">
                <a16:creationId xmlns:a16="http://schemas.microsoft.com/office/drawing/2014/main" id="{FFB7AE45-074B-46DF-81AB-5CF5F4FD8C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564563" y="6264275"/>
            <a:ext cx="347662" cy="365125"/>
          </a:xfrm>
        </p:spPr>
        <p:txBody>
          <a:bodyPr/>
          <a:lstStyle>
            <a:lvl1pPr>
              <a:defRPr sz="1000"/>
            </a:lvl1pPr>
          </a:lstStyle>
          <a:p>
            <a:fld id="{49090C66-A137-498D-B60F-BE582BF3ABF8}" type="slidenum">
              <a:rPr lang="pl-PL" altLang="pl-PL"/>
              <a:pPr/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618237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8863" y="1566863"/>
            <a:ext cx="7456487" cy="1158875"/>
          </a:xfrm>
          <a:prstGeom prst="rect">
            <a:avLst/>
          </a:prstGeom>
        </p:spPr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58862" y="2888055"/>
            <a:ext cx="3455987" cy="374107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888055"/>
            <a:ext cx="3886200" cy="374107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5" name="Symbol zastępczy stopki 7">
            <a:extLst>
              <a:ext uri="{FF2B5EF4-FFF2-40B4-BE49-F238E27FC236}">
                <a16:creationId xmlns:a16="http://schemas.microsoft.com/office/drawing/2014/main" id="{EDBC590E-6EC7-442E-B179-FC92433FBA3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832475" y="215900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Tytuł, autor, prelegent itp</a:t>
            </a:r>
          </a:p>
        </p:txBody>
      </p:sp>
      <p:sp>
        <p:nvSpPr>
          <p:cNvPr id="6" name="Symbol zastępczy numeru slajdu 8">
            <a:extLst>
              <a:ext uri="{FF2B5EF4-FFF2-40B4-BE49-F238E27FC236}">
                <a16:creationId xmlns:a16="http://schemas.microsoft.com/office/drawing/2014/main" id="{AC498B9F-4603-48C8-A792-5827E08492E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564563" y="6264275"/>
            <a:ext cx="347662" cy="365125"/>
          </a:xfrm>
        </p:spPr>
        <p:txBody>
          <a:bodyPr/>
          <a:lstStyle>
            <a:lvl1pPr>
              <a:defRPr sz="1000"/>
            </a:lvl1pPr>
          </a:lstStyle>
          <a:p>
            <a:fld id="{01DF8E63-3D4C-49AD-88B6-80A96AC6DB3E}" type="slidenum">
              <a:rPr lang="pl-PL" altLang="pl-PL"/>
              <a:pPr/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3061240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7362" y="1569238"/>
            <a:ext cx="7886700" cy="784664"/>
          </a:xfrm>
          <a:prstGeom prst="rect">
            <a:avLst/>
          </a:prstGeom>
        </p:spPr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7362" y="2353901"/>
            <a:ext cx="3420820" cy="74238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77362" y="3096285"/>
            <a:ext cx="3420820" cy="35328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2353901"/>
            <a:ext cx="3887391" cy="74238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3096285"/>
            <a:ext cx="3887391" cy="35328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7" name="Symbol zastępczy stopki 7">
            <a:extLst>
              <a:ext uri="{FF2B5EF4-FFF2-40B4-BE49-F238E27FC236}">
                <a16:creationId xmlns:a16="http://schemas.microsoft.com/office/drawing/2014/main" id="{84B51EE4-C253-47B8-B7EE-AC0D82C7BE1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832475" y="215900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Tytuł, autor, prelegent itp</a:t>
            </a:r>
          </a:p>
        </p:txBody>
      </p:sp>
      <p:sp>
        <p:nvSpPr>
          <p:cNvPr id="8" name="Symbol zastępczy numeru slajdu 8">
            <a:extLst>
              <a:ext uri="{FF2B5EF4-FFF2-40B4-BE49-F238E27FC236}">
                <a16:creationId xmlns:a16="http://schemas.microsoft.com/office/drawing/2014/main" id="{8045461D-7D24-4167-832A-FEC5BB1B3A7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564563" y="6264275"/>
            <a:ext cx="347662" cy="365125"/>
          </a:xfrm>
        </p:spPr>
        <p:txBody>
          <a:bodyPr/>
          <a:lstStyle>
            <a:lvl1pPr>
              <a:defRPr sz="1000"/>
            </a:lvl1pPr>
          </a:lstStyle>
          <a:p>
            <a:fld id="{4C73B9E7-2398-4728-9A89-D0044FFF9580}" type="slidenum">
              <a:rPr lang="pl-PL" altLang="pl-PL"/>
              <a:pPr/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4700107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8863" y="1566863"/>
            <a:ext cx="7456487" cy="1158875"/>
          </a:xfrm>
          <a:prstGeom prst="rect">
            <a:avLst/>
          </a:prstGeom>
        </p:spPr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Symbol zastępczy stopki 7">
            <a:extLst>
              <a:ext uri="{FF2B5EF4-FFF2-40B4-BE49-F238E27FC236}">
                <a16:creationId xmlns:a16="http://schemas.microsoft.com/office/drawing/2014/main" id="{B7EA1203-E8FB-4AE1-9727-471C6DC2034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826125" y="220663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Tytuł, autor, prelegent itp</a:t>
            </a:r>
          </a:p>
        </p:txBody>
      </p:sp>
      <p:sp>
        <p:nvSpPr>
          <p:cNvPr id="4" name="Symbol zastępczy numeru slajdu 8">
            <a:extLst>
              <a:ext uri="{FF2B5EF4-FFF2-40B4-BE49-F238E27FC236}">
                <a16:creationId xmlns:a16="http://schemas.microsoft.com/office/drawing/2014/main" id="{3BAAF168-976B-49B6-A99F-10C7CA2A2A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564563" y="6264275"/>
            <a:ext cx="347662" cy="365125"/>
          </a:xfrm>
        </p:spPr>
        <p:txBody>
          <a:bodyPr/>
          <a:lstStyle>
            <a:lvl1pPr>
              <a:defRPr sz="1000"/>
            </a:lvl1pPr>
          </a:lstStyle>
          <a:p>
            <a:fld id="{479CFDA5-04FF-4F6A-AB9E-DEAA57894460}" type="slidenum">
              <a:rPr lang="pl-PL" altLang="pl-PL"/>
              <a:pPr/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8120437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/>
          <p:cNvSpPr>
            <a:spLocks noGrp="1"/>
          </p:cNvSpPr>
          <p:nvPr>
            <p:ph type="title"/>
          </p:nvPr>
        </p:nvSpPr>
        <p:spPr>
          <a:xfrm>
            <a:off x="1058863" y="1566863"/>
            <a:ext cx="7456487" cy="1158875"/>
          </a:xfrm>
          <a:prstGeom prst="rect">
            <a:avLst/>
          </a:prstGeo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stopki 7">
            <a:extLst>
              <a:ext uri="{FF2B5EF4-FFF2-40B4-BE49-F238E27FC236}">
                <a16:creationId xmlns:a16="http://schemas.microsoft.com/office/drawing/2014/main" id="{106E7260-890C-478D-9190-6A04EDB328D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832475" y="215900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Tytuł, autor, prelegent itp</a:t>
            </a:r>
          </a:p>
        </p:txBody>
      </p:sp>
      <p:sp>
        <p:nvSpPr>
          <p:cNvPr id="4" name="Symbol zastępczy numeru slajdu 8">
            <a:extLst>
              <a:ext uri="{FF2B5EF4-FFF2-40B4-BE49-F238E27FC236}">
                <a16:creationId xmlns:a16="http://schemas.microsoft.com/office/drawing/2014/main" id="{4AAB6553-B746-42CE-A89C-6A0201671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570913" y="6262688"/>
            <a:ext cx="347662" cy="365125"/>
          </a:xfrm>
        </p:spPr>
        <p:txBody>
          <a:bodyPr/>
          <a:lstStyle>
            <a:lvl1pPr>
              <a:defRPr sz="1000"/>
            </a:lvl1pPr>
          </a:lstStyle>
          <a:p>
            <a:fld id="{E3535D4C-16A2-43AE-ADC6-8622C29C8137}" type="slidenum">
              <a:rPr lang="pl-PL" altLang="pl-PL"/>
              <a:pPr/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5347868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0613" y="1511928"/>
            <a:ext cx="2628405" cy="787652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0" y="1511927"/>
            <a:ext cx="4613813" cy="511719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0613" y="2507810"/>
            <a:ext cx="2628405" cy="412131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stopki 7">
            <a:extLst>
              <a:ext uri="{FF2B5EF4-FFF2-40B4-BE49-F238E27FC236}">
                <a16:creationId xmlns:a16="http://schemas.microsoft.com/office/drawing/2014/main" id="{3E5CC358-535D-4FD4-B388-B744EE2E08D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832475" y="215900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Tytuł, autor, prelegent itp</a:t>
            </a:r>
          </a:p>
        </p:txBody>
      </p:sp>
      <p:sp>
        <p:nvSpPr>
          <p:cNvPr id="6" name="Symbol zastępczy numeru slajdu 8">
            <a:extLst>
              <a:ext uri="{FF2B5EF4-FFF2-40B4-BE49-F238E27FC236}">
                <a16:creationId xmlns:a16="http://schemas.microsoft.com/office/drawing/2014/main" id="{35A67F69-1FB1-4E4B-A0E4-9E40E3034ED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570913" y="6264275"/>
            <a:ext cx="347662" cy="365125"/>
          </a:xfrm>
        </p:spPr>
        <p:txBody>
          <a:bodyPr/>
          <a:lstStyle>
            <a:lvl1pPr>
              <a:defRPr sz="1000"/>
            </a:lvl1pPr>
          </a:lstStyle>
          <a:p>
            <a:fld id="{19E887CF-A18D-4EF5-AB60-EAAB899E4D38}" type="slidenum">
              <a:rPr lang="pl-PL" altLang="pl-PL"/>
              <a:pPr/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3772687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14.06.2024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/>
              <a:t>Tytuł, autor, prelegent itp</a:t>
            </a: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429863-915C-4CCC-A148-FF91A4D402CD}" type="slidenum">
              <a:rPr lang="pl-PL" altLang="pl-PL" smtClean="0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8203284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2095" y="1466660"/>
            <a:ext cx="2546924" cy="1023043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1466659"/>
            <a:ext cx="4629150" cy="5160477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pl-PL" noProof="0"/>
              <a:t>Kliknij ikonę, aby dodać obraz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32095" y="2616450"/>
            <a:ext cx="2546924" cy="40106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stopki 7">
            <a:extLst>
              <a:ext uri="{FF2B5EF4-FFF2-40B4-BE49-F238E27FC236}">
                <a16:creationId xmlns:a16="http://schemas.microsoft.com/office/drawing/2014/main" id="{8A1CBC34-50EC-45E1-8776-2E4F5860B78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832475" y="215900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Tytuł, autor, prelegent itp</a:t>
            </a:r>
          </a:p>
        </p:txBody>
      </p:sp>
      <p:sp>
        <p:nvSpPr>
          <p:cNvPr id="6" name="Symbol zastępczy numeru slajdu 8">
            <a:extLst>
              <a:ext uri="{FF2B5EF4-FFF2-40B4-BE49-F238E27FC236}">
                <a16:creationId xmlns:a16="http://schemas.microsoft.com/office/drawing/2014/main" id="{B0485DDF-9EA9-40D4-9584-639648977B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570913" y="6264275"/>
            <a:ext cx="347662" cy="365125"/>
          </a:xfrm>
        </p:spPr>
        <p:txBody>
          <a:bodyPr/>
          <a:lstStyle>
            <a:lvl1pPr>
              <a:defRPr sz="1000"/>
            </a:lvl1pPr>
          </a:lstStyle>
          <a:p>
            <a:fld id="{C42FF313-B330-4000-AD1D-AD501D4E85DB}" type="slidenum">
              <a:rPr lang="pl-PL" altLang="pl-PL"/>
              <a:pPr/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4229186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14.06.2024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56037911"/>
      </p:ext>
    </p:extLst>
  </p:cSld>
  <p:clrMapOvr>
    <a:masterClrMapping/>
  </p:clrMapOvr>
  <p:hf sldNum="0" hdr="0" ft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14.06.2024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/>
              <a:t>Tytuł, autor, prelegent itp</a:t>
            </a:r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9ABD23-2B4C-496E-9622-F3D6BA9A5DEE}" type="slidenum">
              <a:rPr lang="pl-PL" altLang="pl-PL" smtClean="0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2391355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14.06.2024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87482401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14.06.2024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65204844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14.06.2024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97118475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14.06.2024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08114739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Kliknij ikonę, aby dodać obraz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14.06.2024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0212841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tif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17FA3B-C404-4317-B0BC-953931111309}" type="datetimeFigureOut">
              <a:rPr lang="pl-PL" smtClean="0"/>
              <a:pPr/>
              <a:t>14.06.2024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31897F-8F23-433E-A660-EFF8D3EDA506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456AC546-72F2-F3FA-B6E8-6A1A0AE8EB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15063" y="6452713"/>
            <a:ext cx="58349" cy="80972"/>
          </a:xfrm>
          <a:prstGeom prst="rect">
            <a:avLst/>
          </a:prstGeom>
          <a:noFill/>
          <a:ln w="19050" cap="rnd">
            <a:solidFill>
              <a:srgbClr val="1D1E1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34294" tIns="17147" rIns="34294" bIns="1714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7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Freeform 6">
            <a:extLst>
              <a:ext uri="{FF2B5EF4-FFF2-40B4-BE49-F238E27FC236}">
                <a16:creationId xmlns:a16="http://schemas.microsoft.com/office/drawing/2014/main" id="{775D3B82-E721-4A66-7889-B643C6446291}"/>
              </a:ext>
            </a:extLst>
          </p:cNvPr>
          <p:cNvSpPr>
            <a:spLocks/>
          </p:cNvSpPr>
          <p:nvPr userDrawn="1"/>
        </p:nvSpPr>
        <p:spPr bwMode="auto">
          <a:xfrm>
            <a:off x="537638" y="6452713"/>
            <a:ext cx="59539" cy="80972"/>
          </a:xfrm>
          <a:custGeom>
            <a:avLst/>
            <a:gdLst>
              <a:gd name="T0" fmla="*/ 100 w 100"/>
              <a:gd name="T1" fmla="*/ 102 h 102"/>
              <a:gd name="T2" fmla="*/ 0 w 100"/>
              <a:gd name="T3" fmla="*/ 102 h 102"/>
              <a:gd name="T4" fmla="*/ 0 w 100"/>
              <a:gd name="T5" fmla="*/ 0 h 102"/>
              <a:gd name="T6" fmla="*/ 100 w 100"/>
              <a:gd name="T7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0" h="102">
                <a:moveTo>
                  <a:pt x="100" y="102"/>
                </a:moveTo>
                <a:lnTo>
                  <a:pt x="0" y="102"/>
                </a:lnTo>
                <a:lnTo>
                  <a:pt x="0" y="0"/>
                </a:lnTo>
                <a:lnTo>
                  <a:pt x="100" y="102"/>
                </a:lnTo>
                <a:close/>
              </a:path>
            </a:pathLst>
          </a:custGeom>
          <a:noFill/>
          <a:ln w="19050" cap="rnd">
            <a:solidFill>
              <a:srgbClr val="1D1E1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34294" tIns="17147" rIns="34294" bIns="1714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7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5471F5C9-F855-4734-55CF-31DC4D779C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79289" y="6452713"/>
            <a:ext cx="58349" cy="159562"/>
          </a:xfrm>
          <a:prstGeom prst="rect">
            <a:avLst/>
          </a:prstGeom>
          <a:noFill/>
          <a:ln w="19050" cap="rnd">
            <a:solidFill>
              <a:srgbClr val="1D1E1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34294" tIns="17147" rIns="34294" bIns="1714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7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Freeform 8">
            <a:extLst>
              <a:ext uri="{FF2B5EF4-FFF2-40B4-BE49-F238E27FC236}">
                <a16:creationId xmlns:a16="http://schemas.microsoft.com/office/drawing/2014/main" id="{C3D5F916-4551-B97D-E0A4-D0C2958E11FD}"/>
              </a:ext>
            </a:extLst>
          </p:cNvPr>
          <p:cNvSpPr>
            <a:spLocks/>
          </p:cNvSpPr>
          <p:nvPr userDrawn="1"/>
        </p:nvSpPr>
        <p:spPr bwMode="auto">
          <a:xfrm>
            <a:off x="597176" y="6374123"/>
            <a:ext cx="58349" cy="238153"/>
          </a:xfrm>
          <a:custGeom>
            <a:avLst/>
            <a:gdLst>
              <a:gd name="T0" fmla="*/ 0 w 98"/>
              <a:gd name="T1" fmla="*/ 0 h 300"/>
              <a:gd name="T2" fmla="*/ 0 w 98"/>
              <a:gd name="T3" fmla="*/ 201 h 300"/>
              <a:gd name="T4" fmla="*/ 98 w 98"/>
              <a:gd name="T5" fmla="*/ 300 h 300"/>
              <a:gd name="T6" fmla="*/ 98 w 98"/>
              <a:gd name="T7" fmla="*/ 0 h 300"/>
              <a:gd name="T8" fmla="*/ 0 w 98"/>
              <a:gd name="T9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300">
                <a:moveTo>
                  <a:pt x="0" y="0"/>
                </a:moveTo>
                <a:lnTo>
                  <a:pt x="0" y="201"/>
                </a:lnTo>
                <a:lnTo>
                  <a:pt x="98" y="300"/>
                </a:lnTo>
                <a:lnTo>
                  <a:pt x="98" y="0"/>
                </a:lnTo>
                <a:lnTo>
                  <a:pt x="0" y="0"/>
                </a:lnTo>
                <a:close/>
              </a:path>
            </a:pathLst>
          </a:custGeom>
          <a:noFill/>
          <a:ln w="19050" cap="rnd">
            <a:solidFill>
              <a:srgbClr val="1D1E1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34294" tIns="17147" rIns="34294" bIns="1714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7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" name="Freeform 9">
            <a:extLst>
              <a:ext uri="{FF2B5EF4-FFF2-40B4-BE49-F238E27FC236}">
                <a16:creationId xmlns:a16="http://schemas.microsoft.com/office/drawing/2014/main" id="{0217E846-1040-0D2A-D8BB-4F998B6BCC6A}"/>
              </a:ext>
            </a:extLst>
          </p:cNvPr>
          <p:cNvSpPr>
            <a:spLocks/>
          </p:cNvSpPr>
          <p:nvPr userDrawn="1"/>
        </p:nvSpPr>
        <p:spPr bwMode="auto">
          <a:xfrm>
            <a:off x="978821" y="6452713"/>
            <a:ext cx="58349" cy="80972"/>
          </a:xfrm>
          <a:custGeom>
            <a:avLst/>
            <a:gdLst>
              <a:gd name="T0" fmla="*/ 98 w 98"/>
              <a:gd name="T1" fmla="*/ 102 h 102"/>
              <a:gd name="T2" fmla="*/ 0 w 98"/>
              <a:gd name="T3" fmla="*/ 102 h 102"/>
              <a:gd name="T4" fmla="*/ 0 w 98"/>
              <a:gd name="T5" fmla="*/ 0 h 102"/>
              <a:gd name="T6" fmla="*/ 98 w 98"/>
              <a:gd name="T7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8" h="102">
                <a:moveTo>
                  <a:pt x="98" y="102"/>
                </a:moveTo>
                <a:lnTo>
                  <a:pt x="0" y="102"/>
                </a:lnTo>
                <a:lnTo>
                  <a:pt x="0" y="0"/>
                </a:lnTo>
                <a:lnTo>
                  <a:pt x="98" y="102"/>
                </a:lnTo>
                <a:close/>
              </a:path>
            </a:pathLst>
          </a:custGeom>
          <a:noFill/>
          <a:ln w="19050" cap="rnd">
            <a:solidFill>
              <a:srgbClr val="1D1E1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34294" tIns="17147" rIns="34294" bIns="1714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7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8BF78FE0-0518-1C05-A73E-2B9E720A0F9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21068" y="6452713"/>
            <a:ext cx="57753" cy="159562"/>
          </a:xfrm>
          <a:prstGeom prst="rect">
            <a:avLst/>
          </a:prstGeom>
          <a:noFill/>
          <a:ln w="19050" cap="rnd">
            <a:solidFill>
              <a:srgbClr val="1D1E1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34294" tIns="17147" rIns="34294" bIns="1714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7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3" name="Freeform 11">
            <a:extLst>
              <a:ext uri="{FF2B5EF4-FFF2-40B4-BE49-F238E27FC236}">
                <a16:creationId xmlns:a16="http://schemas.microsoft.com/office/drawing/2014/main" id="{00C4BE1A-2D65-32AA-673B-2DB163BDE579}"/>
              </a:ext>
            </a:extLst>
          </p:cNvPr>
          <p:cNvSpPr>
            <a:spLocks/>
          </p:cNvSpPr>
          <p:nvPr userDrawn="1"/>
        </p:nvSpPr>
        <p:spPr bwMode="auto">
          <a:xfrm>
            <a:off x="1037170" y="6374123"/>
            <a:ext cx="59539" cy="238153"/>
          </a:xfrm>
          <a:custGeom>
            <a:avLst/>
            <a:gdLst>
              <a:gd name="T0" fmla="*/ 0 w 100"/>
              <a:gd name="T1" fmla="*/ 0 h 300"/>
              <a:gd name="T2" fmla="*/ 0 w 100"/>
              <a:gd name="T3" fmla="*/ 201 h 300"/>
              <a:gd name="T4" fmla="*/ 100 w 100"/>
              <a:gd name="T5" fmla="*/ 300 h 300"/>
              <a:gd name="T6" fmla="*/ 100 w 100"/>
              <a:gd name="T7" fmla="*/ 0 h 300"/>
              <a:gd name="T8" fmla="*/ 0 w 100"/>
              <a:gd name="T9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" h="300">
                <a:moveTo>
                  <a:pt x="0" y="0"/>
                </a:moveTo>
                <a:lnTo>
                  <a:pt x="0" y="201"/>
                </a:lnTo>
                <a:lnTo>
                  <a:pt x="100" y="300"/>
                </a:lnTo>
                <a:lnTo>
                  <a:pt x="100" y="0"/>
                </a:lnTo>
                <a:lnTo>
                  <a:pt x="0" y="0"/>
                </a:lnTo>
                <a:close/>
              </a:path>
            </a:pathLst>
          </a:custGeom>
          <a:noFill/>
          <a:ln w="19050" cap="rnd">
            <a:solidFill>
              <a:srgbClr val="1D1E1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34294" tIns="17147" rIns="34294" bIns="1714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7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2">
            <a:extLst>
              <a:ext uri="{FF2B5EF4-FFF2-40B4-BE49-F238E27FC236}">
                <a16:creationId xmlns:a16="http://schemas.microsoft.com/office/drawing/2014/main" id="{8683628E-646D-4E5F-58AB-8BA14FE89BD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55525" y="6295533"/>
            <a:ext cx="59539" cy="238153"/>
          </a:xfrm>
          <a:prstGeom prst="rect">
            <a:avLst/>
          </a:prstGeom>
          <a:noFill/>
          <a:ln w="19050" cap="rnd">
            <a:solidFill>
              <a:srgbClr val="1D1E1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34294" tIns="17147" rIns="34294" bIns="1714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7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" name="Line 13">
            <a:extLst>
              <a:ext uri="{FF2B5EF4-FFF2-40B4-BE49-F238E27FC236}">
                <a16:creationId xmlns:a16="http://schemas.microsoft.com/office/drawing/2014/main" id="{E9C49726-36F5-39DC-74DD-B86F1C00318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773412" y="6533684"/>
            <a:ext cx="147657" cy="0"/>
          </a:xfrm>
          <a:prstGeom prst="line">
            <a:avLst/>
          </a:prstGeom>
          <a:noFill/>
          <a:ln w="19050" cap="rnd">
            <a:solidFill>
              <a:srgbClr val="1D1E1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34294" tIns="17147" rIns="34294" bIns="1714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7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6" name="Line 14">
            <a:extLst>
              <a:ext uri="{FF2B5EF4-FFF2-40B4-BE49-F238E27FC236}">
                <a16:creationId xmlns:a16="http://schemas.microsoft.com/office/drawing/2014/main" id="{63BEE07C-39F1-8E0B-06BB-626F1B03436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1096709" y="6533684"/>
            <a:ext cx="8042528" cy="0"/>
          </a:xfrm>
          <a:prstGeom prst="line">
            <a:avLst/>
          </a:prstGeom>
          <a:noFill/>
          <a:ln w="19050" cap="rnd">
            <a:solidFill>
              <a:srgbClr val="1D1E1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34294" tIns="17147" rIns="34294" bIns="1714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7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7" name="Line 15">
            <a:extLst>
              <a:ext uri="{FF2B5EF4-FFF2-40B4-BE49-F238E27FC236}">
                <a16:creationId xmlns:a16="http://schemas.microsoft.com/office/drawing/2014/main" id="{6EE0E7F7-8B08-B036-0131-9962C1AA1E7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382" y="6533684"/>
            <a:ext cx="476908" cy="0"/>
          </a:xfrm>
          <a:prstGeom prst="line">
            <a:avLst/>
          </a:prstGeom>
          <a:noFill/>
          <a:ln w="19050" cap="rnd">
            <a:solidFill>
              <a:srgbClr val="1D1E1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34294" tIns="17147" rIns="34294" bIns="1714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7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247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9" r:id="rId1"/>
    <p:sldLayoutId id="2147484090" r:id="rId2"/>
    <p:sldLayoutId id="2147484091" r:id="rId3"/>
    <p:sldLayoutId id="2147484092" r:id="rId4"/>
    <p:sldLayoutId id="2147484093" r:id="rId5"/>
    <p:sldLayoutId id="2147484094" r:id="rId6"/>
    <p:sldLayoutId id="2147484095" r:id="rId7"/>
    <p:sldLayoutId id="2147484096" r:id="rId8"/>
    <p:sldLayoutId id="2147484097" r:id="rId9"/>
    <p:sldLayoutId id="2147484098" r:id="rId10"/>
    <p:sldLayoutId id="2147484099" r:id="rId11"/>
  </p:sldLayoutIdLst>
  <p:hf sldNum="0"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FE40E-6700-4EF6-B064-DE55F86EFD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F3224B-C9B7-49B7-B40D-B398889978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pl-PL"/>
              <a:t>Tytuł, autor, prelegent itp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A17B5E-DEAC-4215-9515-0DC317AC36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8A54606C-8D4E-428C-B25C-5385D699769F}" type="slidenum">
              <a:rPr lang="pl-PL" altLang="pl-PL"/>
              <a:pPr/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900726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2" r:id="rId1"/>
    <p:sldLayoutId id="2147484103" r:id="rId2"/>
    <p:sldLayoutId id="2147484104" r:id="rId3"/>
    <p:sldLayoutId id="2147484105" r:id="rId4"/>
    <p:sldLayoutId id="2147484106" r:id="rId5"/>
    <p:sldLayoutId id="2147484107" r:id="rId6"/>
    <p:sldLayoutId id="2147484108" r:id="rId7"/>
    <p:sldLayoutId id="2147484109" r:id="rId8"/>
    <p:sldLayoutId id="2147484110" r:id="rId9"/>
  </p:sldLayoutIdLst>
  <p:hf sldNum="0"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4">
            <a:extLst>
              <a:ext uri="{FF2B5EF4-FFF2-40B4-BE49-F238E27FC236}">
                <a16:creationId xmlns:a16="http://schemas.microsoft.com/office/drawing/2014/main" id="{5FEAE44D-1CDA-5CC9-CD0A-4B8E70740D5F}"/>
              </a:ext>
            </a:extLst>
          </p:cNvPr>
          <p:cNvSpPr txBox="1">
            <a:spLocks/>
          </p:cNvSpPr>
          <p:nvPr/>
        </p:nvSpPr>
        <p:spPr>
          <a:xfrm>
            <a:off x="592237" y="2830101"/>
            <a:ext cx="8134350" cy="53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pl-PL" sz="4000" b="1" dirty="0" smtClean="0"/>
              <a:t>Efektywna metoda szybkiego wzrostu mocy bloków na parametry nadkrytyczne</a:t>
            </a:r>
            <a:endParaRPr lang="pl-PL" sz="4000" b="1" dirty="0"/>
          </a:p>
        </p:txBody>
      </p:sp>
      <p:sp>
        <p:nvSpPr>
          <p:cNvPr id="7" name="pole tekstowe 6"/>
          <p:cNvSpPr txBox="1"/>
          <p:nvPr/>
        </p:nvSpPr>
        <p:spPr>
          <a:xfrm>
            <a:off x="1006679" y="5796793"/>
            <a:ext cx="4084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/>
              <a:t>Wiesław Zima</a:t>
            </a:r>
          </a:p>
          <a:p>
            <a:r>
              <a:rPr lang="pl-PL" dirty="0" smtClean="0"/>
              <a:t>Katedra Energetyki</a:t>
            </a:r>
          </a:p>
          <a:p>
            <a:r>
              <a:rPr lang="pl-PL" dirty="0" smtClean="0"/>
              <a:t>Wydział Inżynierii Środowiska i Energetyki</a:t>
            </a:r>
            <a:endParaRPr lang="en-GB" dirty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219" y="50299"/>
            <a:ext cx="1036772" cy="555704"/>
          </a:xfrm>
          <a:prstGeom prst="rect">
            <a:avLst/>
          </a:prstGeom>
        </p:spPr>
      </p:pic>
      <p:sp>
        <p:nvSpPr>
          <p:cNvPr id="5" name="Prostokąt 5"/>
          <p:cNvSpPr>
            <a:spLocks noChangeArrowheads="1"/>
          </p:cNvSpPr>
          <p:nvPr/>
        </p:nvSpPr>
        <p:spPr bwMode="auto">
          <a:xfrm>
            <a:off x="4135932" y="158007"/>
            <a:ext cx="21977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pl-PL" altLang="pl-PL" sz="2000" dirty="0" smtClean="0"/>
              <a:t>Katedra Energetyki</a:t>
            </a:r>
            <a:endParaRPr lang="pl-PL" altLang="pl-PL" sz="2000" dirty="0"/>
          </a:p>
        </p:txBody>
      </p:sp>
    </p:spTree>
    <p:extLst>
      <p:ext uri="{BB962C8B-B14F-4D97-AF65-F5344CB8AC3E}">
        <p14:creationId xmlns:p14="http://schemas.microsoft.com/office/powerpoint/2010/main" val="2186163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219" y="50299"/>
            <a:ext cx="1036772" cy="555704"/>
          </a:xfrm>
          <a:prstGeom prst="rect">
            <a:avLst/>
          </a:prstGeom>
        </p:spPr>
      </p:pic>
      <p:sp>
        <p:nvSpPr>
          <p:cNvPr id="6" name="Prostokąt 5"/>
          <p:cNvSpPr>
            <a:spLocks noChangeArrowheads="1"/>
          </p:cNvSpPr>
          <p:nvPr/>
        </p:nvSpPr>
        <p:spPr bwMode="auto">
          <a:xfrm>
            <a:off x="4135932" y="158007"/>
            <a:ext cx="21977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pl-PL" altLang="pl-PL" sz="2000" dirty="0" smtClean="0"/>
              <a:t>Katedra Energetyki</a:t>
            </a:r>
            <a:endParaRPr lang="pl-PL" altLang="pl-PL" sz="2000" dirty="0"/>
          </a:p>
        </p:txBody>
      </p:sp>
      <p:sp>
        <p:nvSpPr>
          <p:cNvPr id="7" name="pole tekstowe 5"/>
          <p:cNvSpPr txBox="1">
            <a:spLocks noChangeArrowheads="1"/>
          </p:cNvSpPr>
          <p:nvPr/>
        </p:nvSpPr>
        <p:spPr bwMode="auto">
          <a:xfrm>
            <a:off x="1244732" y="743198"/>
            <a:ext cx="70650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pl-PL" altLang="pl-PL" sz="2400" dirty="0" smtClean="0">
                <a:solidFill>
                  <a:schemeClr val="bg1"/>
                </a:solidFill>
              </a:rPr>
              <a:t>Weryfikacja eksperymentalna opracowanych rozwiązań</a:t>
            </a:r>
            <a:endParaRPr lang="pl-PL" altLang="pl-PL" sz="2400" dirty="0">
              <a:solidFill>
                <a:schemeClr val="bg1"/>
              </a:solidFill>
            </a:endParaRPr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324" y="1695579"/>
            <a:ext cx="4156913" cy="3877887"/>
          </a:xfrm>
          <a:prstGeom prst="rect">
            <a:avLst/>
          </a:prstGeom>
        </p:spPr>
      </p:pic>
      <p:pic>
        <p:nvPicPr>
          <p:cNvPr id="9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9637" y="1695579"/>
            <a:ext cx="4170911" cy="3877887"/>
          </a:xfrm>
          <a:prstGeom prst="rect">
            <a:avLst/>
          </a:prstGeom>
        </p:spPr>
      </p:pic>
      <p:sp>
        <p:nvSpPr>
          <p:cNvPr id="10" name="pole tekstowe 9">
            <a:extLst>
              <a:ext uri="{FF2B5EF4-FFF2-40B4-BE49-F238E27FC236}">
                <a16:creationId xmlns:a16="http://schemas.microsoft.com/office/drawing/2014/main" id="{822066EC-7EB6-2C90-0A68-A8B155CF1842}"/>
              </a:ext>
            </a:extLst>
          </p:cNvPr>
          <p:cNvSpPr txBox="1"/>
          <p:nvPr/>
        </p:nvSpPr>
        <p:spPr>
          <a:xfrm>
            <a:off x="1114697" y="5779594"/>
            <a:ext cx="774567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pl-PL" dirty="0" smtClean="0">
                <a:effectLst/>
              </a:rPr>
              <a:t>Porównanie zmierzonych i obliczonych przebiegów </a:t>
            </a:r>
            <a:r>
              <a:rPr lang="pl-PL" dirty="0">
                <a:effectLst/>
              </a:rPr>
              <a:t>temperatury pary </a:t>
            </a:r>
            <a:r>
              <a:rPr lang="pl-PL" dirty="0" smtClean="0">
                <a:effectLst/>
              </a:rPr>
              <a:t>na wylocie, odpowiednio, z SH3 oraz z SH4</a:t>
            </a:r>
            <a:endParaRPr lang="pl-PL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8356708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219" y="50299"/>
            <a:ext cx="1036772" cy="555704"/>
          </a:xfrm>
          <a:prstGeom prst="rect">
            <a:avLst/>
          </a:prstGeom>
        </p:spPr>
      </p:pic>
      <p:sp>
        <p:nvSpPr>
          <p:cNvPr id="6" name="Prostokąt 5"/>
          <p:cNvSpPr>
            <a:spLocks noChangeArrowheads="1"/>
          </p:cNvSpPr>
          <p:nvPr/>
        </p:nvSpPr>
        <p:spPr bwMode="auto">
          <a:xfrm>
            <a:off x="4135932" y="158007"/>
            <a:ext cx="21977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pl-PL" altLang="pl-PL" sz="2000" dirty="0" smtClean="0"/>
              <a:t>Katedra Energetyki</a:t>
            </a:r>
            <a:endParaRPr lang="pl-PL" altLang="pl-PL" sz="2000" dirty="0"/>
          </a:p>
        </p:txBody>
      </p:sp>
      <p:sp>
        <p:nvSpPr>
          <p:cNvPr id="7" name="pole tekstowe 5"/>
          <p:cNvSpPr txBox="1">
            <a:spLocks noChangeArrowheads="1"/>
          </p:cNvSpPr>
          <p:nvPr/>
        </p:nvSpPr>
        <p:spPr bwMode="auto">
          <a:xfrm>
            <a:off x="1244732" y="743198"/>
            <a:ext cx="70650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pl-PL" altLang="pl-PL" sz="2400" dirty="0" smtClean="0">
                <a:solidFill>
                  <a:schemeClr val="bg1"/>
                </a:solidFill>
              </a:rPr>
              <a:t>Weryfikacja eksperymentalna opracowanych rozwiązań</a:t>
            </a:r>
            <a:endParaRPr lang="pl-PL" altLang="pl-PL" sz="2400" dirty="0">
              <a:solidFill>
                <a:schemeClr val="bg1"/>
              </a:solidFill>
            </a:endParaRPr>
          </a:p>
        </p:txBody>
      </p:sp>
      <p:pic>
        <p:nvPicPr>
          <p:cNvPr id="9" name="Obraz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650" y="1782680"/>
            <a:ext cx="4147466" cy="3856089"/>
          </a:xfrm>
          <a:prstGeom prst="rect">
            <a:avLst/>
          </a:prstGeom>
        </p:spPr>
      </p:pic>
      <p:sp>
        <p:nvSpPr>
          <p:cNvPr id="11" name="pole tekstowe 10">
            <a:extLst>
              <a:ext uri="{FF2B5EF4-FFF2-40B4-BE49-F238E27FC236}">
                <a16:creationId xmlns:a16="http://schemas.microsoft.com/office/drawing/2014/main" id="{74138691-7E94-71DB-E37B-20C92E9806B2}"/>
              </a:ext>
            </a:extLst>
          </p:cNvPr>
          <p:cNvSpPr txBox="1"/>
          <p:nvPr/>
        </p:nvSpPr>
        <p:spPr>
          <a:xfrm>
            <a:off x="1244732" y="5807419"/>
            <a:ext cx="346528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pl-PL" dirty="0" smtClean="0">
                <a:effectLst/>
              </a:rPr>
              <a:t>Porównanie </a:t>
            </a:r>
            <a:r>
              <a:rPr lang="pl-PL" dirty="0">
                <a:effectLst/>
              </a:rPr>
              <a:t>zmierzonego </a:t>
            </a:r>
            <a:br>
              <a:rPr lang="pl-PL" dirty="0">
                <a:effectLst/>
              </a:rPr>
            </a:br>
            <a:r>
              <a:rPr lang="pl-PL" dirty="0">
                <a:effectLst/>
              </a:rPr>
              <a:t>i obliczonego przebiegu temperatury pary na wylocie z RH2</a:t>
            </a:r>
          </a:p>
        </p:txBody>
      </p:sp>
      <p:pic>
        <p:nvPicPr>
          <p:cNvPr id="12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277" y="1782680"/>
            <a:ext cx="4070012" cy="3844637"/>
          </a:xfrm>
          <a:prstGeom prst="rect">
            <a:avLst/>
          </a:prstGeom>
        </p:spPr>
      </p:pic>
      <p:sp>
        <p:nvSpPr>
          <p:cNvPr id="13" name="pole tekstowe 12">
            <a:extLst>
              <a:ext uri="{FF2B5EF4-FFF2-40B4-BE49-F238E27FC236}">
                <a16:creationId xmlns:a16="http://schemas.microsoft.com/office/drawing/2014/main" id="{25CECE44-2309-1302-8756-2148A0B1D41E}"/>
              </a:ext>
            </a:extLst>
          </p:cNvPr>
          <p:cNvSpPr txBox="1"/>
          <p:nvPr/>
        </p:nvSpPr>
        <p:spPr>
          <a:xfrm>
            <a:off x="5306023" y="5807419"/>
            <a:ext cx="337952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pl-PL" dirty="0" smtClean="0">
                <a:effectLst/>
              </a:rPr>
              <a:t>Porównanie </a:t>
            </a:r>
            <a:r>
              <a:rPr lang="pl-PL" dirty="0">
                <a:effectLst/>
              </a:rPr>
              <a:t>zmierzonych </a:t>
            </a:r>
            <a:br>
              <a:rPr lang="pl-PL" dirty="0">
                <a:effectLst/>
              </a:rPr>
            </a:br>
            <a:r>
              <a:rPr lang="pl-PL" dirty="0">
                <a:effectLst/>
              </a:rPr>
              <a:t>i obliczonych przebiegów strumieni masy wody chłodzącej </a:t>
            </a:r>
          </a:p>
        </p:txBody>
      </p:sp>
    </p:spTree>
    <p:extLst>
      <p:ext uri="{BB962C8B-B14F-4D97-AF65-F5344CB8AC3E}">
        <p14:creationId xmlns:p14="http://schemas.microsoft.com/office/powerpoint/2010/main" val="18510076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219" y="50299"/>
            <a:ext cx="1036772" cy="555704"/>
          </a:xfrm>
          <a:prstGeom prst="rect">
            <a:avLst/>
          </a:prstGeom>
        </p:spPr>
      </p:pic>
      <p:pic>
        <p:nvPicPr>
          <p:cNvPr id="11" name="Obraz 10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219" y="50299"/>
            <a:ext cx="1036772" cy="555704"/>
          </a:xfrm>
          <a:prstGeom prst="rect">
            <a:avLst/>
          </a:prstGeom>
        </p:spPr>
      </p:pic>
      <p:sp>
        <p:nvSpPr>
          <p:cNvPr id="12" name="Prostokąt 11"/>
          <p:cNvSpPr>
            <a:spLocks noChangeArrowheads="1"/>
          </p:cNvSpPr>
          <p:nvPr/>
        </p:nvSpPr>
        <p:spPr bwMode="auto">
          <a:xfrm>
            <a:off x="4135932" y="158007"/>
            <a:ext cx="21977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pl-PL" altLang="pl-PL" sz="2000" dirty="0" smtClean="0"/>
              <a:t>Katedra Energetyki</a:t>
            </a:r>
            <a:endParaRPr lang="pl-PL" altLang="pl-PL" sz="2000" dirty="0"/>
          </a:p>
        </p:txBody>
      </p:sp>
      <p:sp>
        <p:nvSpPr>
          <p:cNvPr id="13" name="pole tekstowe 5"/>
          <p:cNvSpPr txBox="1">
            <a:spLocks noChangeArrowheads="1"/>
          </p:cNvSpPr>
          <p:nvPr/>
        </p:nvSpPr>
        <p:spPr bwMode="auto">
          <a:xfrm>
            <a:off x="1244732" y="743198"/>
            <a:ext cx="70650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pl-PL" altLang="pl-PL" sz="2400" dirty="0" smtClean="0">
                <a:solidFill>
                  <a:schemeClr val="bg1"/>
                </a:solidFill>
              </a:rPr>
              <a:t>Weryfikacja eksperymentalna opracowanych rozwiązań</a:t>
            </a:r>
            <a:endParaRPr lang="pl-PL" altLang="pl-PL" sz="2400" dirty="0">
              <a:solidFill>
                <a:schemeClr val="bg1"/>
              </a:solidFill>
            </a:endParaRPr>
          </a:p>
        </p:txBody>
      </p:sp>
      <p:pic>
        <p:nvPicPr>
          <p:cNvPr id="15" name="Obraz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951" y="1800098"/>
            <a:ext cx="4000708" cy="3697917"/>
          </a:xfrm>
          <a:prstGeom prst="rect">
            <a:avLst/>
          </a:prstGeom>
        </p:spPr>
      </p:pic>
      <p:sp>
        <p:nvSpPr>
          <p:cNvPr id="17" name="pole tekstowe 16">
            <a:extLst>
              <a:ext uri="{FF2B5EF4-FFF2-40B4-BE49-F238E27FC236}">
                <a16:creationId xmlns:a16="http://schemas.microsoft.com/office/drawing/2014/main" id="{726437BE-A183-4DB7-726E-EB2D116C8D19}"/>
              </a:ext>
            </a:extLst>
          </p:cNvPr>
          <p:cNvSpPr txBox="1"/>
          <p:nvPr/>
        </p:nvSpPr>
        <p:spPr>
          <a:xfrm>
            <a:off x="856457" y="5584242"/>
            <a:ext cx="375984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pl-PL" dirty="0" smtClean="0">
                <a:effectLst/>
              </a:rPr>
              <a:t>Porównanie </a:t>
            </a:r>
            <a:r>
              <a:rPr lang="pl-PL" dirty="0">
                <a:effectLst/>
              </a:rPr>
              <a:t>zmierzonych </a:t>
            </a:r>
            <a:br>
              <a:rPr lang="pl-PL" dirty="0">
                <a:effectLst/>
              </a:rPr>
            </a:br>
            <a:r>
              <a:rPr lang="pl-PL" dirty="0">
                <a:effectLst/>
              </a:rPr>
              <a:t>i obliczonych przebiegów temperatury wody na wylocie </a:t>
            </a:r>
            <a:r>
              <a:rPr lang="pl-PL" dirty="0" smtClean="0">
                <a:effectLst/>
              </a:rPr>
              <a:t>z </a:t>
            </a:r>
            <a:r>
              <a:rPr lang="pl-PL" dirty="0">
                <a:effectLst/>
              </a:rPr>
              <a:t>ECO1 i ECO2</a:t>
            </a: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4426" y="1800098"/>
            <a:ext cx="4134220" cy="3784144"/>
          </a:xfrm>
          <a:prstGeom prst="rect">
            <a:avLst/>
          </a:prstGeom>
        </p:spPr>
      </p:pic>
      <p:sp>
        <p:nvSpPr>
          <p:cNvPr id="18" name="pole tekstowe 17">
            <a:extLst>
              <a:ext uri="{FF2B5EF4-FFF2-40B4-BE49-F238E27FC236}">
                <a16:creationId xmlns:a16="http://schemas.microsoft.com/office/drawing/2014/main" id="{726437BE-A183-4DB7-726E-EB2D116C8D19}"/>
              </a:ext>
            </a:extLst>
          </p:cNvPr>
          <p:cNvSpPr txBox="1"/>
          <p:nvPr/>
        </p:nvSpPr>
        <p:spPr>
          <a:xfrm>
            <a:off x="5094417" y="5586290"/>
            <a:ext cx="369253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pl-PL" dirty="0" smtClean="0">
                <a:effectLst/>
              </a:rPr>
              <a:t>Porównanie wybranych zmierzonych </a:t>
            </a:r>
            <a:r>
              <a:rPr lang="pl-PL" dirty="0">
                <a:effectLst/>
              </a:rPr>
              <a:t/>
            </a:r>
            <a:br>
              <a:rPr lang="pl-PL" dirty="0">
                <a:effectLst/>
              </a:rPr>
            </a:br>
            <a:r>
              <a:rPr lang="pl-PL" dirty="0">
                <a:effectLst/>
              </a:rPr>
              <a:t>i obliczonych przebiegów temperatury </a:t>
            </a:r>
            <a:r>
              <a:rPr lang="pl-PL" dirty="0" smtClean="0">
                <a:effectLst/>
              </a:rPr>
              <a:t>spalin</a:t>
            </a:r>
            <a:endParaRPr lang="pl-PL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89770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219" y="50299"/>
            <a:ext cx="1036772" cy="555704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219" y="50299"/>
            <a:ext cx="1036772" cy="555704"/>
          </a:xfrm>
          <a:prstGeom prst="rect">
            <a:avLst/>
          </a:prstGeom>
        </p:spPr>
      </p:pic>
      <p:sp>
        <p:nvSpPr>
          <p:cNvPr id="7" name="Prostokąt 6"/>
          <p:cNvSpPr>
            <a:spLocks noChangeArrowheads="1"/>
          </p:cNvSpPr>
          <p:nvPr/>
        </p:nvSpPr>
        <p:spPr bwMode="auto">
          <a:xfrm>
            <a:off x="4135932" y="158007"/>
            <a:ext cx="21977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pl-PL" altLang="pl-PL" sz="2000" dirty="0" smtClean="0"/>
              <a:t>Katedra Energetyki</a:t>
            </a:r>
            <a:endParaRPr lang="pl-PL" altLang="pl-PL" sz="2000" dirty="0"/>
          </a:p>
        </p:txBody>
      </p:sp>
      <p:sp>
        <p:nvSpPr>
          <p:cNvPr id="8" name="pole tekstowe 5"/>
          <p:cNvSpPr txBox="1">
            <a:spLocks noChangeArrowheads="1"/>
          </p:cNvSpPr>
          <p:nvPr/>
        </p:nvSpPr>
        <p:spPr bwMode="auto">
          <a:xfrm>
            <a:off x="783337" y="759976"/>
            <a:ext cx="823372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pl-PL" altLang="pl-PL" sz="2200" dirty="0" smtClean="0">
                <a:solidFill>
                  <a:schemeClr val="bg1"/>
                </a:solidFill>
              </a:rPr>
              <a:t>Symulacja wzrostu mocy bloku (wzrostu strumienia masy pary świeżej)</a:t>
            </a:r>
            <a:endParaRPr lang="pl-PL" altLang="pl-PL" sz="2200" dirty="0">
              <a:solidFill>
                <a:schemeClr val="bg1"/>
              </a:solidFill>
            </a:endParaRPr>
          </a:p>
        </p:txBody>
      </p:sp>
      <p:sp>
        <p:nvSpPr>
          <p:cNvPr id="9" name="Prostokąt 6"/>
          <p:cNvSpPr>
            <a:spLocks noChangeArrowheads="1"/>
          </p:cNvSpPr>
          <p:nvPr/>
        </p:nvSpPr>
        <p:spPr bwMode="auto">
          <a:xfrm>
            <a:off x="983838" y="1414508"/>
            <a:ext cx="78327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pl-PL" altLang="pl-PL" sz="2400" dirty="0" smtClean="0">
                <a:solidFill>
                  <a:srgbClr val="000099"/>
                </a:solidFill>
              </a:rPr>
              <a:t>Szybki wzrost </a:t>
            </a:r>
            <a:r>
              <a:rPr lang="pl-PL" altLang="pl-PL" sz="2400" dirty="0">
                <a:solidFill>
                  <a:srgbClr val="000099"/>
                </a:solidFill>
              </a:rPr>
              <a:t>mocy bloku </a:t>
            </a:r>
            <a:r>
              <a:rPr lang="pl-PL" altLang="pl-PL" sz="2400" dirty="0" smtClean="0">
                <a:solidFill>
                  <a:srgbClr val="000099"/>
                </a:solidFill>
              </a:rPr>
              <a:t>realizowany poprzez </a:t>
            </a:r>
            <a:r>
              <a:rPr lang="pl-PL" altLang="pl-PL" sz="2400" dirty="0">
                <a:solidFill>
                  <a:srgbClr val="000099"/>
                </a:solidFill>
              </a:rPr>
              <a:t>obniżanie ciśnienia oraz zwiększanie strumienia masy spalanego paliwa</a:t>
            </a:r>
          </a:p>
        </p:txBody>
      </p:sp>
      <p:sp>
        <p:nvSpPr>
          <p:cNvPr id="10" name="Prostokąt 7"/>
          <p:cNvSpPr>
            <a:spLocks noChangeArrowheads="1"/>
          </p:cNvSpPr>
          <p:nvPr/>
        </p:nvSpPr>
        <p:spPr bwMode="auto">
          <a:xfrm>
            <a:off x="804863" y="2568035"/>
            <a:ext cx="8221662" cy="432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pl-PL" altLang="pl-PL" sz="2000" dirty="0"/>
              <a:t>Dla analizowanego kotła BP-2450 znane są, w zakresie obciążeń bloku 40 </a:t>
            </a:r>
            <a:r>
              <a:rPr lang="pl-PL" altLang="pl-PL" sz="2000" dirty="0" smtClean="0"/>
              <a:t>-90</a:t>
            </a:r>
            <a:r>
              <a:rPr lang="pl-PL" altLang="pl-PL" sz="2000" dirty="0"/>
              <a:t>%, wymagane przyrosty strumienia masy pary świeżej.</a:t>
            </a:r>
          </a:p>
          <a:p>
            <a:pPr>
              <a:buFont typeface="Arial" panose="020B0604020202020204" pitchFamily="34" charset="0"/>
              <a:buChar char="•"/>
            </a:pPr>
            <a:endParaRPr lang="pl-PL" altLang="pl-PL" sz="500" dirty="0"/>
          </a:p>
          <a:p>
            <a:pPr>
              <a:buFont typeface="Arial" panose="020B0604020202020204" pitchFamily="34" charset="0"/>
              <a:buChar char="•"/>
            </a:pPr>
            <a:r>
              <a:rPr lang="pl-PL" altLang="pl-PL" sz="2000" dirty="0"/>
              <a:t>Przedstawiona zostanie przykładowa analiza wzrostu strumienia masy pary świeżej na wylocie z kotła przy założeniu obniżania ciśnienia o 5 bar oraz </a:t>
            </a:r>
            <a:br>
              <a:rPr lang="pl-PL" altLang="pl-PL" sz="2000" dirty="0"/>
            </a:br>
            <a:r>
              <a:rPr lang="pl-PL" altLang="pl-PL" sz="2000" dirty="0"/>
              <a:t>o 10 bar (z szybkością 15 bar/min) oraz równoczesnego zwiększania strumienia masy spalanego paliwa.</a:t>
            </a:r>
          </a:p>
          <a:p>
            <a:pPr>
              <a:buFont typeface="Arial" panose="020B0604020202020204" pitchFamily="34" charset="0"/>
              <a:buChar char="•"/>
            </a:pPr>
            <a:endParaRPr lang="pl-PL" altLang="pl-PL" sz="500" dirty="0"/>
          </a:p>
          <a:p>
            <a:pPr>
              <a:buFont typeface="Arial" panose="020B0604020202020204" pitchFamily="34" charset="0"/>
              <a:buChar char="•"/>
            </a:pPr>
            <a:r>
              <a:rPr lang="pl-PL" altLang="pl-PL" sz="2000" dirty="0"/>
              <a:t>Zaproponowano algorytm, polegający na początkowo większym od wymaganego wzroście strumienia masy spalanego węgla i utrzymywaniu go na tym poziomie przez pewien czas oraz na przesunięciu w czasie "odbudowy" ciśnienia.</a:t>
            </a:r>
          </a:p>
          <a:p>
            <a:pPr>
              <a:buFont typeface="Arial" panose="020B0604020202020204" pitchFamily="34" charset="0"/>
              <a:buChar char="•"/>
            </a:pPr>
            <a:endParaRPr lang="pl-PL" altLang="pl-PL" sz="500" dirty="0"/>
          </a:p>
          <a:p>
            <a:pPr>
              <a:buFont typeface="Arial" panose="020B0604020202020204" pitchFamily="34" charset="0"/>
              <a:buChar char="•"/>
            </a:pPr>
            <a:r>
              <a:rPr lang="pl-PL" altLang="pl-PL" sz="2000" dirty="0"/>
              <a:t>Symulację procesów przepływowo-cieplnych przeprowadzano z poziomu obciążenia bloku 50%. Stan ustalony uzyskano po ok. 260 min. Po tym czasie wykonano symulację wzrostu mocy bloku.</a:t>
            </a:r>
          </a:p>
        </p:txBody>
      </p:sp>
    </p:spTree>
    <p:extLst>
      <p:ext uri="{BB962C8B-B14F-4D97-AF65-F5344CB8AC3E}">
        <p14:creationId xmlns:p14="http://schemas.microsoft.com/office/powerpoint/2010/main" val="2641311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219" y="50299"/>
            <a:ext cx="1036772" cy="555704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219" y="50299"/>
            <a:ext cx="1036772" cy="555704"/>
          </a:xfrm>
          <a:prstGeom prst="rect">
            <a:avLst/>
          </a:prstGeom>
        </p:spPr>
      </p:pic>
      <p:sp>
        <p:nvSpPr>
          <p:cNvPr id="8" name="Prostokąt 7"/>
          <p:cNvSpPr>
            <a:spLocks noChangeArrowheads="1"/>
          </p:cNvSpPr>
          <p:nvPr/>
        </p:nvSpPr>
        <p:spPr bwMode="auto">
          <a:xfrm>
            <a:off x="4135932" y="158007"/>
            <a:ext cx="21977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pl-PL" altLang="pl-PL" sz="2000" dirty="0" smtClean="0"/>
              <a:t>Katedra Energetyki</a:t>
            </a:r>
            <a:endParaRPr lang="pl-PL" altLang="pl-PL" sz="2000" dirty="0"/>
          </a:p>
        </p:txBody>
      </p:sp>
      <p:sp>
        <p:nvSpPr>
          <p:cNvPr id="10" name="pole tekstowe 5"/>
          <p:cNvSpPr txBox="1">
            <a:spLocks noChangeArrowheads="1"/>
          </p:cNvSpPr>
          <p:nvPr/>
        </p:nvSpPr>
        <p:spPr bwMode="auto">
          <a:xfrm>
            <a:off x="783337" y="759976"/>
            <a:ext cx="823372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pl-PL" altLang="pl-PL" sz="2200" dirty="0" smtClean="0">
                <a:solidFill>
                  <a:schemeClr val="bg1"/>
                </a:solidFill>
              </a:rPr>
              <a:t>Symulacja wzrostu mocy bloku (wzrostu strumienia masy pary świeżej)</a:t>
            </a:r>
            <a:endParaRPr lang="pl-PL" altLang="pl-PL" sz="2200" dirty="0">
              <a:solidFill>
                <a:schemeClr val="bg1"/>
              </a:solidFill>
            </a:endParaRPr>
          </a:p>
        </p:txBody>
      </p:sp>
      <p:pic>
        <p:nvPicPr>
          <p:cNvPr id="9" name="Obraz 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360" y="2255256"/>
            <a:ext cx="4166755" cy="2956214"/>
          </a:xfrm>
          <a:prstGeom prst="rect">
            <a:avLst/>
          </a:prstGeom>
        </p:spPr>
      </p:pic>
      <p:pic>
        <p:nvPicPr>
          <p:cNvPr id="11" name="Obraz 10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0201" y="2255256"/>
            <a:ext cx="4166755" cy="2956214"/>
          </a:xfrm>
          <a:prstGeom prst="rect">
            <a:avLst/>
          </a:prstGeom>
        </p:spPr>
      </p:pic>
      <p:sp>
        <p:nvSpPr>
          <p:cNvPr id="2" name="Prostokąt 1"/>
          <p:cNvSpPr/>
          <p:nvPr/>
        </p:nvSpPr>
        <p:spPr>
          <a:xfrm>
            <a:off x="869723" y="5605028"/>
            <a:ext cx="77627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dirty="0"/>
              <a:t>Założone przebiegi dla wody na wejściu do ECO1 </a:t>
            </a:r>
            <a:r>
              <a:rPr lang="pl-PL" dirty="0" smtClean="0"/>
              <a:t>oraz dla pary na wejściu do RH1 dla </a:t>
            </a:r>
            <a:r>
              <a:rPr lang="pl-PL" dirty="0"/>
              <a:t>rozruchu kotła ze stanu zimnego do 100% obciążenia bloku</a:t>
            </a:r>
            <a:endParaRPr lang="en-GB" dirty="0"/>
          </a:p>
        </p:txBody>
      </p:sp>
      <p:sp>
        <p:nvSpPr>
          <p:cNvPr id="3" name="pole tekstowe 2"/>
          <p:cNvSpPr txBox="1"/>
          <p:nvPr/>
        </p:nvSpPr>
        <p:spPr>
          <a:xfrm>
            <a:off x="1257300" y="1689145"/>
            <a:ext cx="19390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/>
              <a:t>Przebiegi dla wody</a:t>
            </a:r>
            <a:endParaRPr lang="en-GB" dirty="0"/>
          </a:p>
        </p:txBody>
      </p:sp>
      <p:sp>
        <p:nvSpPr>
          <p:cNvPr id="12" name="pole tekstowe 11"/>
          <p:cNvSpPr txBox="1"/>
          <p:nvPr/>
        </p:nvSpPr>
        <p:spPr>
          <a:xfrm>
            <a:off x="5621215" y="1689145"/>
            <a:ext cx="1846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/>
              <a:t>Przebiegi dla pary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77514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raz 11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219" y="50299"/>
            <a:ext cx="1036772" cy="555704"/>
          </a:xfrm>
          <a:prstGeom prst="rect">
            <a:avLst/>
          </a:prstGeom>
        </p:spPr>
      </p:pic>
      <p:pic>
        <p:nvPicPr>
          <p:cNvPr id="13" name="Obraz 12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219" y="50299"/>
            <a:ext cx="1036772" cy="555704"/>
          </a:xfrm>
          <a:prstGeom prst="rect">
            <a:avLst/>
          </a:prstGeom>
        </p:spPr>
      </p:pic>
      <p:sp>
        <p:nvSpPr>
          <p:cNvPr id="14" name="Prostokąt 13"/>
          <p:cNvSpPr>
            <a:spLocks noChangeArrowheads="1"/>
          </p:cNvSpPr>
          <p:nvPr/>
        </p:nvSpPr>
        <p:spPr bwMode="auto">
          <a:xfrm>
            <a:off x="4135932" y="158007"/>
            <a:ext cx="21977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pl-PL" altLang="pl-PL" sz="2000" dirty="0" smtClean="0"/>
              <a:t>Katedra Energetyki</a:t>
            </a:r>
            <a:endParaRPr lang="pl-PL" altLang="pl-PL" sz="2000" dirty="0"/>
          </a:p>
        </p:txBody>
      </p:sp>
      <p:sp>
        <p:nvSpPr>
          <p:cNvPr id="16" name="pole tekstowe 5"/>
          <p:cNvSpPr txBox="1">
            <a:spLocks noChangeArrowheads="1"/>
          </p:cNvSpPr>
          <p:nvPr/>
        </p:nvSpPr>
        <p:spPr bwMode="auto">
          <a:xfrm>
            <a:off x="783337" y="759976"/>
            <a:ext cx="823372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pl-PL" altLang="pl-PL" sz="2200" dirty="0" smtClean="0">
                <a:solidFill>
                  <a:schemeClr val="bg1"/>
                </a:solidFill>
              </a:rPr>
              <a:t>Symulacja wzrostu mocy bloku (wzrostu strumienia masy pary świeżej)</a:t>
            </a:r>
            <a:endParaRPr lang="pl-PL" altLang="pl-PL" sz="2200" dirty="0">
              <a:solidFill>
                <a:schemeClr val="bg1"/>
              </a:solidFill>
            </a:endParaRPr>
          </a:p>
        </p:txBody>
      </p:sp>
      <p:pic>
        <p:nvPicPr>
          <p:cNvPr id="10" name="Obraz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125" y="2546350"/>
            <a:ext cx="3149600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Prostokąt 8"/>
          <p:cNvSpPr>
            <a:spLocks noChangeArrowheads="1"/>
          </p:cNvSpPr>
          <p:nvPr/>
        </p:nvSpPr>
        <p:spPr bwMode="auto">
          <a:xfrm>
            <a:off x="938213" y="5786438"/>
            <a:ext cx="3527425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pl-PL" altLang="pl-PL" dirty="0"/>
              <a:t>Założony przebieg strumienia masy paliwa dostarczanego do komory paleniskowej kotła</a:t>
            </a:r>
          </a:p>
        </p:txBody>
      </p:sp>
      <p:pic>
        <p:nvPicPr>
          <p:cNvPr id="15" name="Obraz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075" y="2546350"/>
            <a:ext cx="3648075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Prostokąt 10"/>
          <p:cNvSpPr>
            <a:spLocks noChangeArrowheads="1"/>
          </p:cNvSpPr>
          <p:nvPr/>
        </p:nvSpPr>
        <p:spPr bwMode="auto">
          <a:xfrm>
            <a:off x="5054600" y="5835650"/>
            <a:ext cx="3962466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pl-PL" altLang="pl-PL" dirty="0"/>
              <a:t>Założone przebiegi ciśnienia </a:t>
            </a:r>
          </a:p>
          <a:p>
            <a:pPr algn="ctr"/>
            <a:r>
              <a:rPr lang="pl-PL" altLang="pl-PL" dirty="0"/>
              <a:t>i strumienia masy wody zasilającej </a:t>
            </a:r>
          </a:p>
          <a:p>
            <a:pPr algn="ctr"/>
            <a:r>
              <a:rPr lang="pl-PL" altLang="pl-PL" dirty="0"/>
              <a:t>na wejściu do ECO1</a:t>
            </a:r>
          </a:p>
        </p:txBody>
      </p:sp>
      <p:sp>
        <p:nvSpPr>
          <p:cNvPr id="18" name="Prostokąt 11"/>
          <p:cNvSpPr>
            <a:spLocks noChangeArrowheads="1"/>
          </p:cNvSpPr>
          <p:nvPr/>
        </p:nvSpPr>
        <p:spPr bwMode="auto">
          <a:xfrm>
            <a:off x="609600" y="1435100"/>
            <a:ext cx="853439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pl-PL" altLang="pl-PL" sz="2400" dirty="0">
                <a:solidFill>
                  <a:srgbClr val="000099"/>
                </a:solidFill>
              </a:rPr>
              <a:t>Wzrost mocy bloku </a:t>
            </a:r>
            <a:r>
              <a:rPr lang="pl-PL" altLang="pl-PL" sz="2400" dirty="0" smtClean="0">
                <a:solidFill>
                  <a:srgbClr val="000099"/>
                </a:solidFill>
              </a:rPr>
              <a:t>poprzez </a:t>
            </a:r>
            <a:r>
              <a:rPr lang="pl-PL" altLang="pl-PL" sz="2400" dirty="0">
                <a:solidFill>
                  <a:srgbClr val="000099"/>
                </a:solidFill>
              </a:rPr>
              <a:t>obniżanie ciśnienia o 5 </a:t>
            </a:r>
            <a:r>
              <a:rPr lang="pl-PL" altLang="pl-PL" sz="2400" dirty="0" smtClean="0">
                <a:solidFill>
                  <a:srgbClr val="000099"/>
                </a:solidFill>
              </a:rPr>
              <a:t>bar z szybkością 15 bar/min</a:t>
            </a:r>
            <a:r>
              <a:rPr lang="pl-PL" altLang="pl-PL" sz="2400" dirty="0" smtClean="0"/>
              <a:t> </a:t>
            </a:r>
            <a:r>
              <a:rPr lang="pl-PL" altLang="pl-PL" sz="2400" dirty="0" smtClean="0">
                <a:solidFill>
                  <a:srgbClr val="000099"/>
                </a:solidFill>
              </a:rPr>
              <a:t>oraz </a:t>
            </a:r>
            <a:r>
              <a:rPr lang="pl-PL" altLang="pl-PL" sz="2400" dirty="0">
                <a:solidFill>
                  <a:srgbClr val="000099"/>
                </a:solidFill>
              </a:rPr>
              <a:t>zwiększanie strumienia masy spalanego paliwa</a:t>
            </a:r>
          </a:p>
        </p:txBody>
      </p:sp>
    </p:spTree>
    <p:extLst>
      <p:ext uri="{BB962C8B-B14F-4D97-AF65-F5344CB8AC3E}">
        <p14:creationId xmlns:p14="http://schemas.microsoft.com/office/powerpoint/2010/main" val="4229047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az 8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219" y="50299"/>
            <a:ext cx="1036772" cy="555704"/>
          </a:xfrm>
          <a:prstGeom prst="rect">
            <a:avLst/>
          </a:prstGeom>
        </p:spPr>
      </p:pic>
      <p:pic>
        <p:nvPicPr>
          <p:cNvPr id="11" name="Obraz 10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219" y="50299"/>
            <a:ext cx="1036772" cy="555704"/>
          </a:xfrm>
          <a:prstGeom prst="rect">
            <a:avLst/>
          </a:prstGeom>
        </p:spPr>
      </p:pic>
      <p:sp>
        <p:nvSpPr>
          <p:cNvPr id="13" name="Prostokąt 12"/>
          <p:cNvSpPr>
            <a:spLocks noChangeArrowheads="1"/>
          </p:cNvSpPr>
          <p:nvPr/>
        </p:nvSpPr>
        <p:spPr bwMode="auto">
          <a:xfrm>
            <a:off x="4135932" y="158007"/>
            <a:ext cx="21977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pl-PL" altLang="pl-PL" sz="2000" dirty="0" smtClean="0"/>
              <a:t>Katedra Energetyki</a:t>
            </a:r>
            <a:endParaRPr lang="pl-PL" altLang="pl-PL" sz="2000" dirty="0"/>
          </a:p>
        </p:txBody>
      </p:sp>
      <p:sp>
        <p:nvSpPr>
          <p:cNvPr id="15" name="pole tekstowe 5"/>
          <p:cNvSpPr txBox="1">
            <a:spLocks noChangeArrowheads="1"/>
          </p:cNvSpPr>
          <p:nvPr/>
        </p:nvSpPr>
        <p:spPr bwMode="auto">
          <a:xfrm>
            <a:off x="783337" y="759976"/>
            <a:ext cx="823372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pl-PL" altLang="pl-PL" sz="2200" dirty="0" smtClean="0">
                <a:solidFill>
                  <a:schemeClr val="bg1"/>
                </a:solidFill>
              </a:rPr>
              <a:t>Symulacja wzrostu mocy bloku (wzrostu strumienia masy pary świeżej)</a:t>
            </a:r>
            <a:endParaRPr lang="pl-PL" altLang="pl-PL" sz="2200" dirty="0">
              <a:solidFill>
                <a:schemeClr val="bg1"/>
              </a:solidFill>
            </a:endParaRPr>
          </a:p>
        </p:txBody>
      </p:sp>
      <p:sp>
        <p:nvSpPr>
          <p:cNvPr id="6" name="Prostokąt 11"/>
          <p:cNvSpPr>
            <a:spLocks noChangeArrowheads="1"/>
          </p:cNvSpPr>
          <p:nvPr/>
        </p:nvSpPr>
        <p:spPr bwMode="auto">
          <a:xfrm>
            <a:off x="609600" y="1435100"/>
            <a:ext cx="853439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pl-PL" altLang="pl-PL" sz="2400" dirty="0">
                <a:solidFill>
                  <a:srgbClr val="000099"/>
                </a:solidFill>
              </a:rPr>
              <a:t>Wzrost mocy bloku </a:t>
            </a:r>
            <a:r>
              <a:rPr lang="pl-PL" altLang="pl-PL" sz="2400" dirty="0" smtClean="0">
                <a:solidFill>
                  <a:srgbClr val="000099"/>
                </a:solidFill>
              </a:rPr>
              <a:t>poprzez </a:t>
            </a:r>
            <a:r>
              <a:rPr lang="pl-PL" altLang="pl-PL" sz="2400" dirty="0">
                <a:solidFill>
                  <a:srgbClr val="000099"/>
                </a:solidFill>
              </a:rPr>
              <a:t>obniżanie ciśnienia o 5 </a:t>
            </a:r>
            <a:r>
              <a:rPr lang="pl-PL" altLang="pl-PL" sz="2400" dirty="0" smtClean="0">
                <a:solidFill>
                  <a:srgbClr val="000099"/>
                </a:solidFill>
              </a:rPr>
              <a:t>bar z szybkością 15 bar/min</a:t>
            </a:r>
            <a:r>
              <a:rPr lang="pl-PL" altLang="pl-PL" sz="2400" dirty="0" smtClean="0"/>
              <a:t> </a:t>
            </a:r>
            <a:r>
              <a:rPr lang="pl-PL" altLang="pl-PL" sz="2400" dirty="0" smtClean="0">
                <a:solidFill>
                  <a:srgbClr val="000099"/>
                </a:solidFill>
              </a:rPr>
              <a:t>oraz </a:t>
            </a:r>
            <a:r>
              <a:rPr lang="pl-PL" altLang="pl-PL" sz="2400" dirty="0">
                <a:solidFill>
                  <a:srgbClr val="000099"/>
                </a:solidFill>
              </a:rPr>
              <a:t>zwiększanie strumienia masy spalanego paliwa</a:t>
            </a:r>
          </a:p>
        </p:txBody>
      </p:sp>
      <p:pic>
        <p:nvPicPr>
          <p:cNvPr id="7" name="Obraz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2359025"/>
            <a:ext cx="3816350" cy="330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Prostokąt 1"/>
          <p:cNvSpPr>
            <a:spLocks noChangeArrowheads="1"/>
          </p:cNvSpPr>
          <p:nvPr/>
        </p:nvSpPr>
        <p:spPr bwMode="auto">
          <a:xfrm>
            <a:off x="958850" y="5867400"/>
            <a:ext cx="35528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pl-PL" altLang="pl-PL" dirty="0"/>
              <a:t>Założone przebiegi podczas zwiększania mocy bloku</a:t>
            </a:r>
          </a:p>
        </p:txBody>
      </p:sp>
      <p:pic>
        <p:nvPicPr>
          <p:cNvPr id="10" name="Obraz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063" y="2359025"/>
            <a:ext cx="3927475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Prostokąt 2"/>
          <p:cNvSpPr>
            <a:spLocks noChangeArrowheads="1"/>
          </p:cNvSpPr>
          <p:nvPr/>
        </p:nvSpPr>
        <p:spPr bwMode="auto">
          <a:xfrm>
            <a:off x="5186363" y="5867400"/>
            <a:ext cx="3548062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pl-PL" altLang="pl-PL" dirty="0"/>
              <a:t>Obliczone przebiegi na wylocie </a:t>
            </a:r>
          </a:p>
          <a:p>
            <a:pPr algn="ctr"/>
            <a:r>
              <a:rPr lang="pl-PL" altLang="pl-PL" dirty="0"/>
              <a:t>z parownika podczas zwiększania </a:t>
            </a:r>
          </a:p>
          <a:p>
            <a:pPr algn="ctr"/>
            <a:r>
              <a:rPr lang="pl-PL" altLang="pl-PL" dirty="0"/>
              <a:t>mocy bloku </a:t>
            </a:r>
          </a:p>
        </p:txBody>
      </p:sp>
    </p:spTree>
    <p:extLst>
      <p:ext uri="{BB962C8B-B14F-4D97-AF65-F5344CB8AC3E}">
        <p14:creationId xmlns:p14="http://schemas.microsoft.com/office/powerpoint/2010/main" val="99388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219" y="50299"/>
            <a:ext cx="1036772" cy="555704"/>
          </a:xfrm>
          <a:prstGeom prst="rect">
            <a:avLst/>
          </a:prstGeom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219" y="50299"/>
            <a:ext cx="1036772" cy="555704"/>
          </a:xfrm>
          <a:prstGeom prst="rect">
            <a:avLst/>
          </a:prstGeom>
        </p:spPr>
      </p:pic>
      <p:sp>
        <p:nvSpPr>
          <p:cNvPr id="10" name="Prostokąt 9"/>
          <p:cNvSpPr>
            <a:spLocks noChangeArrowheads="1"/>
          </p:cNvSpPr>
          <p:nvPr/>
        </p:nvSpPr>
        <p:spPr bwMode="auto">
          <a:xfrm>
            <a:off x="4135932" y="158007"/>
            <a:ext cx="21977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pl-PL" altLang="pl-PL" sz="2000" dirty="0" smtClean="0"/>
              <a:t>Katedra Energetyki</a:t>
            </a:r>
            <a:endParaRPr lang="pl-PL" altLang="pl-PL" sz="2000" dirty="0"/>
          </a:p>
        </p:txBody>
      </p:sp>
      <p:sp>
        <p:nvSpPr>
          <p:cNvPr id="12" name="pole tekstowe 5"/>
          <p:cNvSpPr txBox="1">
            <a:spLocks noChangeArrowheads="1"/>
          </p:cNvSpPr>
          <p:nvPr/>
        </p:nvSpPr>
        <p:spPr bwMode="auto">
          <a:xfrm>
            <a:off x="783337" y="759976"/>
            <a:ext cx="823372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pl-PL" altLang="pl-PL" sz="2200" dirty="0" smtClean="0">
                <a:solidFill>
                  <a:schemeClr val="bg1"/>
                </a:solidFill>
              </a:rPr>
              <a:t>Symulacja wzrostu mocy bloku (wzrostu strumienia masy pary świeżej)</a:t>
            </a:r>
            <a:endParaRPr lang="pl-PL" altLang="pl-PL" sz="2200" dirty="0">
              <a:solidFill>
                <a:schemeClr val="bg1"/>
              </a:solidFill>
            </a:endParaRPr>
          </a:p>
        </p:txBody>
      </p:sp>
      <p:sp>
        <p:nvSpPr>
          <p:cNvPr id="6" name="Prostokąt 11"/>
          <p:cNvSpPr>
            <a:spLocks noChangeArrowheads="1"/>
          </p:cNvSpPr>
          <p:nvPr/>
        </p:nvSpPr>
        <p:spPr bwMode="auto">
          <a:xfrm>
            <a:off x="609600" y="1435100"/>
            <a:ext cx="853439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pl-PL" altLang="pl-PL" sz="2400" dirty="0">
                <a:solidFill>
                  <a:srgbClr val="000099"/>
                </a:solidFill>
              </a:rPr>
              <a:t>Wzrost mocy bloku </a:t>
            </a:r>
            <a:r>
              <a:rPr lang="pl-PL" altLang="pl-PL" sz="2400" dirty="0" smtClean="0">
                <a:solidFill>
                  <a:srgbClr val="000099"/>
                </a:solidFill>
              </a:rPr>
              <a:t>poprzez </a:t>
            </a:r>
            <a:r>
              <a:rPr lang="pl-PL" altLang="pl-PL" sz="2400" dirty="0">
                <a:solidFill>
                  <a:srgbClr val="000099"/>
                </a:solidFill>
              </a:rPr>
              <a:t>obniżanie ciśnienia o 5 </a:t>
            </a:r>
            <a:r>
              <a:rPr lang="pl-PL" altLang="pl-PL" sz="2400" dirty="0" smtClean="0">
                <a:solidFill>
                  <a:srgbClr val="000099"/>
                </a:solidFill>
              </a:rPr>
              <a:t>bar z szybkością 15 bar/min</a:t>
            </a:r>
            <a:r>
              <a:rPr lang="pl-PL" altLang="pl-PL" sz="2400" dirty="0" smtClean="0"/>
              <a:t> </a:t>
            </a:r>
            <a:r>
              <a:rPr lang="pl-PL" altLang="pl-PL" sz="2400" dirty="0" smtClean="0">
                <a:solidFill>
                  <a:srgbClr val="000099"/>
                </a:solidFill>
              </a:rPr>
              <a:t>oraz </a:t>
            </a:r>
            <a:r>
              <a:rPr lang="pl-PL" altLang="pl-PL" sz="2400" dirty="0">
                <a:solidFill>
                  <a:srgbClr val="000099"/>
                </a:solidFill>
              </a:rPr>
              <a:t>zwiększanie strumienia masy spalanego paliwa</a:t>
            </a:r>
          </a:p>
        </p:txBody>
      </p:sp>
      <p:sp>
        <p:nvSpPr>
          <p:cNvPr id="7" name="Prostokąt 3"/>
          <p:cNvSpPr>
            <a:spLocks noChangeArrowheads="1"/>
          </p:cNvSpPr>
          <p:nvPr/>
        </p:nvSpPr>
        <p:spPr bwMode="auto">
          <a:xfrm>
            <a:off x="783337" y="2359025"/>
            <a:ext cx="3571176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pl-PL" altLang="pl-PL" dirty="0"/>
              <a:t>Wzrastający po czasie ok. 260,7 min strumień ciepła przekazywany do czynnika w rurach ekranowych, wynikający z zawyżanego strumienia masy paliwa, powoduje wzrost temperatury pary na wylocie </a:t>
            </a:r>
            <a:r>
              <a:rPr lang="pl-PL" altLang="pl-PL" dirty="0" smtClean="0"/>
              <a:t/>
            </a:r>
            <a:br>
              <a:rPr lang="pl-PL" altLang="pl-PL" dirty="0" smtClean="0"/>
            </a:br>
            <a:r>
              <a:rPr lang="pl-PL" altLang="pl-PL" dirty="0" smtClean="0"/>
              <a:t>z </a:t>
            </a:r>
            <a:r>
              <a:rPr lang="pl-PL" altLang="pl-PL" dirty="0"/>
              <a:t>parownika. Wzrost ten charakteryzuje się pewnym opóźnieniem w stosunku do czasu podawania zwiększonego strumienia masy paliwa, co wynika </a:t>
            </a:r>
            <a:r>
              <a:rPr lang="pl-PL" altLang="pl-PL" dirty="0" smtClean="0"/>
              <a:t/>
            </a:r>
            <a:br>
              <a:rPr lang="pl-PL" altLang="pl-PL" dirty="0" smtClean="0"/>
            </a:br>
            <a:r>
              <a:rPr lang="pl-PL" altLang="pl-PL" dirty="0" smtClean="0"/>
              <a:t>z </a:t>
            </a:r>
            <a:r>
              <a:rPr lang="pl-PL" altLang="pl-PL" dirty="0"/>
              <a:t>bezwładności cieplnej całego parownika. Strumień masy pary zaczyna się stabilizować na poziomie wartości odpowiadającej mocy bloku 55%. </a:t>
            </a:r>
          </a:p>
        </p:txBody>
      </p:sp>
      <p:pic>
        <p:nvPicPr>
          <p:cNvPr id="11" name="Obraz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5413" y="2455863"/>
            <a:ext cx="3432175" cy="330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Prostokąt 4"/>
          <p:cNvSpPr>
            <a:spLocks noChangeArrowheads="1"/>
          </p:cNvSpPr>
          <p:nvPr/>
        </p:nvSpPr>
        <p:spPr bwMode="auto">
          <a:xfrm>
            <a:off x="5205413" y="5851525"/>
            <a:ext cx="36274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pl-PL" altLang="pl-PL" dirty="0"/>
              <a:t>Obliczony przebieg temperatury pary na wylocie z parownika podczas </a:t>
            </a:r>
          </a:p>
          <a:p>
            <a:pPr algn="ctr"/>
            <a:r>
              <a:rPr lang="pl-PL" altLang="pl-PL" dirty="0"/>
              <a:t>zwiększania mocy bloku</a:t>
            </a:r>
          </a:p>
        </p:txBody>
      </p:sp>
    </p:spTree>
    <p:extLst>
      <p:ext uri="{BB962C8B-B14F-4D97-AF65-F5344CB8AC3E}">
        <p14:creationId xmlns:p14="http://schemas.microsoft.com/office/powerpoint/2010/main" val="3450117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219" y="50299"/>
            <a:ext cx="1036772" cy="555704"/>
          </a:xfrm>
          <a:prstGeom prst="rect">
            <a:avLst/>
          </a:prstGeom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219" y="50299"/>
            <a:ext cx="1036772" cy="555704"/>
          </a:xfrm>
          <a:prstGeom prst="rect">
            <a:avLst/>
          </a:prstGeom>
        </p:spPr>
      </p:pic>
      <p:sp>
        <p:nvSpPr>
          <p:cNvPr id="10" name="Prostokąt 9"/>
          <p:cNvSpPr>
            <a:spLocks noChangeArrowheads="1"/>
          </p:cNvSpPr>
          <p:nvPr/>
        </p:nvSpPr>
        <p:spPr bwMode="auto">
          <a:xfrm>
            <a:off x="4135932" y="158007"/>
            <a:ext cx="21977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pl-PL" altLang="pl-PL" sz="2000" dirty="0" smtClean="0"/>
              <a:t>Katedra Energetyki</a:t>
            </a:r>
            <a:endParaRPr lang="pl-PL" altLang="pl-PL" sz="2000" dirty="0"/>
          </a:p>
        </p:txBody>
      </p:sp>
      <p:sp>
        <p:nvSpPr>
          <p:cNvPr id="12" name="pole tekstowe 5"/>
          <p:cNvSpPr txBox="1">
            <a:spLocks noChangeArrowheads="1"/>
          </p:cNvSpPr>
          <p:nvPr/>
        </p:nvSpPr>
        <p:spPr bwMode="auto">
          <a:xfrm>
            <a:off x="783337" y="759976"/>
            <a:ext cx="823372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pl-PL" altLang="pl-PL" sz="2200" dirty="0" smtClean="0">
                <a:solidFill>
                  <a:schemeClr val="bg1"/>
                </a:solidFill>
              </a:rPr>
              <a:t>Symulacja wzrostu mocy bloku (wzrostu strumienia masy pary świeżej)</a:t>
            </a:r>
            <a:endParaRPr lang="pl-PL" altLang="pl-PL" sz="2200" dirty="0">
              <a:solidFill>
                <a:schemeClr val="bg1"/>
              </a:solidFill>
            </a:endParaRPr>
          </a:p>
        </p:txBody>
      </p:sp>
      <p:sp>
        <p:nvSpPr>
          <p:cNvPr id="6" name="Prostokąt 11"/>
          <p:cNvSpPr>
            <a:spLocks noChangeArrowheads="1"/>
          </p:cNvSpPr>
          <p:nvPr/>
        </p:nvSpPr>
        <p:spPr bwMode="auto">
          <a:xfrm>
            <a:off x="609600" y="1435100"/>
            <a:ext cx="853439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pl-PL" altLang="pl-PL" sz="2400" dirty="0">
                <a:solidFill>
                  <a:srgbClr val="000099"/>
                </a:solidFill>
              </a:rPr>
              <a:t>Wzrost mocy bloku </a:t>
            </a:r>
            <a:r>
              <a:rPr lang="pl-PL" altLang="pl-PL" sz="2400" dirty="0" smtClean="0">
                <a:solidFill>
                  <a:srgbClr val="000099"/>
                </a:solidFill>
              </a:rPr>
              <a:t>poprzez </a:t>
            </a:r>
            <a:r>
              <a:rPr lang="pl-PL" altLang="pl-PL" sz="2400" dirty="0">
                <a:solidFill>
                  <a:srgbClr val="000099"/>
                </a:solidFill>
              </a:rPr>
              <a:t>obniżanie ciśnienia o 5 </a:t>
            </a:r>
            <a:r>
              <a:rPr lang="pl-PL" altLang="pl-PL" sz="2400" dirty="0" smtClean="0">
                <a:solidFill>
                  <a:srgbClr val="000099"/>
                </a:solidFill>
              </a:rPr>
              <a:t>bar z szybkością 15 bar/min</a:t>
            </a:r>
            <a:r>
              <a:rPr lang="pl-PL" altLang="pl-PL" sz="2400" dirty="0" smtClean="0"/>
              <a:t> </a:t>
            </a:r>
            <a:r>
              <a:rPr lang="pl-PL" altLang="pl-PL" sz="2400" dirty="0" smtClean="0">
                <a:solidFill>
                  <a:srgbClr val="000099"/>
                </a:solidFill>
              </a:rPr>
              <a:t>oraz </a:t>
            </a:r>
            <a:r>
              <a:rPr lang="pl-PL" altLang="pl-PL" sz="2400" dirty="0">
                <a:solidFill>
                  <a:srgbClr val="000099"/>
                </a:solidFill>
              </a:rPr>
              <a:t>zwiększanie strumienia masy spalanego paliwa</a:t>
            </a:r>
          </a:p>
        </p:txBody>
      </p:sp>
      <p:pic>
        <p:nvPicPr>
          <p:cNvPr id="7" name="Obraz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0463" y="2463800"/>
            <a:ext cx="3927475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Prostokąt 1"/>
          <p:cNvSpPr>
            <a:spLocks noChangeArrowheads="1"/>
          </p:cNvSpPr>
          <p:nvPr/>
        </p:nvSpPr>
        <p:spPr bwMode="auto">
          <a:xfrm>
            <a:off x="5284788" y="5857875"/>
            <a:ext cx="354806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pl-PL" altLang="pl-PL" dirty="0"/>
              <a:t>Obliczone przebiegi ciśnienia </a:t>
            </a:r>
          </a:p>
          <a:p>
            <a:pPr algn="ctr"/>
            <a:r>
              <a:rPr lang="pl-PL" altLang="pl-PL" dirty="0"/>
              <a:t>i strumienia masy pary świeżej na wylocie z kotła (wylot z SH4) </a:t>
            </a:r>
          </a:p>
        </p:txBody>
      </p:sp>
      <p:sp>
        <p:nvSpPr>
          <p:cNvPr id="13" name="Prostokąt 2"/>
          <p:cNvSpPr>
            <a:spLocks noChangeArrowheads="1"/>
          </p:cNvSpPr>
          <p:nvPr/>
        </p:nvSpPr>
        <p:spPr bwMode="auto">
          <a:xfrm>
            <a:off x="831850" y="2698750"/>
            <a:ext cx="3165475" cy="286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pl-PL" altLang="pl-PL" dirty="0"/>
              <a:t>Trwały przyrost strumienia masy pary świeżej wynosi ok. 14 kg/s (ok. 332 kg/s po zaprzestaniu rozprężania minus ok. 318 kg/s w momencie jego rozpoczęcia). Jeżeli przyrost ten będzie niewystarczający, należy przeprowadzić symulację </a:t>
            </a:r>
            <a:r>
              <a:rPr lang="pl-PL" altLang="pl-PL" dirty="0" smtClean="0"/>
              <a:t/>
            </a:r>
            <a:br>
              <a:rPr lang="pl-PL" altLang="pl-PL" dirty="0" smtClean="0"/>
            </a:br>
            <a:r>
              <a:rPr lang="pl-PL" altLang="pl-PL" dirty="0" smtClean="0"/>
              <a:t>z </a:t>
            </a:r>
            <a:r>
              <a:rPr lang="pl-PL" altLang="pl-PL" dirty="0"/>
              <a:t>założeniem większej wartości docelowego obniżenia ciśnienia</a:t>
            </a:r>
          </a:p>
        </p:txBody>
      </p:sp>
    </p:spTree>
    <p:extLst>
      <p:ext uri="{BB962C8B-B14F-4D97-AF65-F5344CB8AC3E}">
        <p14:creationId xmlns:p14="http://schemas.microsoft.com/office/powerpoint/2010/main" val="1045549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219" y="50299"/>
            <a:ext cx="1036772" cy="555704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219" y="50299"/>
            <a:ext cx="1036772" cy="555704"/>
          </a:xfrm>
          <a:prstGeom prst="rect">
            <a:avLst/>
          </a:prstGeom>
        </p:spPr>
      </p:pic>
      <p:sp>
        <p:nvSpPr>
          <p:cNvPr id="5" name="Prostokąt 4"/>
          <p:cNvSpPr>
            <a:spLocks noChangeArrowheads="1"/>
          </p:cNvSpPr>
          <p:nvPr/>
        </p:nvSpPr>
        <p:spPr bwMode="auto">
          <a:xfrm>
            <a:off x="4135932" y="158007"/>
            <a:ext cx="21977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pl-PL" altLang="pl-PL" sz="2000" dirty="0" smtClean="0"/>
              <a:t>Katedra Energetyki</a:t>
            </a:r>
            <a:endParaRPr lang="pl-PL" altLang="pl-PL" sz="2000" dirty="0"/>
          </a:p>
        </p:txBody>
      </p:sp>
      <p:sp>
        <p:nvSpPr>
          <p:cNvPr id="6" name="pole tekstowe 5"/>
          <p:cNvSpPr txBox="1">
            <a:spLocks noChangeArrowheads="1"/>
          </p:cNvSpPr>
          <p:nvPr/>
        </p:nvSpPr>
        <p:spPr bwMode="auto">
          <a:xfrm>
            <a:off x="783337" y="759976"/>
            <a:ext cx="823372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pl-PL" altLang="pl-PL" sz="2200" dirty="0" smtClean="0">
                <a:solidFill>
                  <a:schemeClr val="bg1"/>
                </a:solidFill>
              </a:rPr>
              <a:t>Symulacja wzrostu mocy bloku (wzrostu strumienia masy pary świeżej)</a:t>
            </a:r>
            <a:endParaRPr lang="pl-PL" altLang="pl-PL" sz="2200" dirty="0">
              <a:solidFill>
                <a:schemeClr val="bg1"/>
              </a:solidFill>
            </a:endParaRPr>
          </a:p>
        </p:txBody>
      </p:sp>
      <p:sp>
        <p:nvSpPr>
          <p:cNvPr id="7" name="Prostokąt 11"/>
          <p:cNvSpPr>
            <a:spLocks noChangeArrowheads="1"/>
          </p:cNvSpPr>
          <p:nvPr/>
        </p:nvSpPr>
        <p:spPr bwMode="auto">
          <a:xfrm>
            <a:off x="533400" y="1435100"/>
            <a:ext cx="866139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pl-PL" altLang="pl-PL" sz="2400" dirty="0">
                <a:solidFill>
                  <a:srgbClr val="000099"/>
                </a:solidFill>
              </a:rPr>
              <a:t>Wzrost mocy bloku </a:t>
            </a:r>
            <a:r>
              <a:rPr lang="pl-PL" altLang="pl-PL" sz="2400" dirty="0" smtClean="0">
                <a:solidFill>
                  <a:srgbClr val="000099"/>
                </a:solidFill>
              </a:rPr>
              <a:t>poprzez </a:t>
            </a:r>
            <a:r>
              <a:rPr lang="pl-PL" altLang="pl-PL" sz="2400" dirty="0">
                <a:solidFill>
                  <a:srgbClr val="000099"/>
                </a:solidFill>
              </a:rPr>
              <a:t>obniżanie ciśnienia o </a:t>
            </a:r>
            <a:r>
              <a:rPr lang="pl-PL" altLang="pl-PL" sz="2400" dirty="0" smtClean="0">
                <a:solidFill>
                  <a:srgbClr val="000099"/>
                </a:solidFill>
              </a:rPr>
              <a:t>10 bar z szybkością 15 bar/min</a:t>
            </a:r>
            <a:r>
              <a:rPr lang="pl-PL" altLang="pl-PL" sz="2400" dirty="0" smtClean="0"/>
              <a:t> </a:t>
            </a:r>
            <a:r>
              <a:rPr lang="pl-PL" altLang="pl-PL" sz="2400" dirty="0" smtClean="0">
                <a:solidFill>
                  <a:srgbClr val="000099"/>
                </a:solidFill>
              </a:rPr>
              <a:t>oraz </a:t>
            </a:r>
            <a:r>
              <a:rPr lang="pl-PL" altLang="pl-PL" sz="2400" dirty="0">
                <a:solidFill>
                  <a:srgbClr val="000099"/>
                </a:solidFill>
              </a:rPr>
              <a:t>zwiększanie strumienia masy spalanego paliwa</a:t>
            </a:r>
          </a:p>
        </p:txBody>
      </p:sp>
      <p:pic>
        <p:nvPicPr>
          <p:cNvPr id="8" name="Obraz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2490788"/>
            <a:ext cx="3816350" cy="330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az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7775" y="2460625"/>
            <a:ext cx="3927475" cy="333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Prostokąt 9"/>
          <p:cNvSpPr>
            <a:spLocks noChangeArrowheads="1"/>
          </p:cNvSpPr>
          <p:nvPr/>
        </p:nvSpPr>
        <p:spPr bwMode="auto">
          <a:xfrm>
            <a:off x="958850" y="5867400"/>
            <a:ext cx="35528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pl-PL" altLang="pl-PL"/>
              <a:t>Założone przebiegi podczas zwiększania mocy bloku</a:t>
            </a:r>
          </a:p>
        </p:txBody>
      </p:sp>
      <p:sp>
        <p:nvSpPr>
          <p:cNvPr id="11" name="Prostokąt 10"/>
          <p:cNvSpPr>
            <a:spLocks noChangeArrowheads="1"/>
          </p:cNvSpPr>
          <p:nvPr/>
        </p:nvSpPr>
        <p:spPr bwMode="auto">
          <a:xfrm>
            <a:off x="5186363" y="5867400"/>
            <a:ext cx="3548062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pl-PL" altLang="pl-PL"/>
              <a:t>Obliczone przebiegi na wylocie </a:t>
            </a:r>
          </a:p>
          <a:p>
            <a:pPr algn="ctr"/>
            <a:r>
              <a:rPr lang="pl-PL" altLang="pl-PL"/>
              <a:t>z parownika podczas zwiększania </a:t>
            </a:r>
          </a:p>
          <a:p>
            <a:pPr algn="ctr"/>
            <a:r>
              <a:rPr lang="pl-PL" altLang="pl-PL"/>
              <a:t>mocy bloku </a:t>
            </a:r>
          </a:p>
        </p:txBody>
      </p:sp>
    </p:spTree>
    <p:extLst>
      <p:ext uri="{BB962C8B-B14F-4D97-AF65-F5344CB8AC3E}">
        <p14:creationId xmlns:p14="http://schemas.microsoft.com/office/powerpoint/2010/main" val="3422200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4">
            <a:extLst>
              <a:ext uri="{FF2B5EF4-FFF2-40B4-BE49-F238E27FC236}">
                <a16:creationId xmlns:a16="http://schemas.microsoft.com/office/drawing/2014/main" id="{5FEAE44D-1CDA-5CC9-CD0A-4B8E70740D5F}"/>
              </a:ext>
            </a:extLst>
          </p:cNvPr>
          <p:cNvSpPr txBox="1">
            <a:spLocks/>
          </p:cNvSpPr>
          <p:nvPr/>
        </p:nvSpPr>
        <p:spPr>
          <a:xfrm>
            <a:off x="625793" y="724463"/>
            <a:ext cx="8134350" cy="5349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pl-PL" sz="3000" b="1" dirty="0">
                <a:solidFill>
                  <a:schemeClr val="bg1"/>
                </a:solidFill>
              </a:rPr>
              <a:t>Wprowadzenie</a:t>
            </a: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15BC1581-DDED-C62D-6B76-1937366173AD}"/>
              </a:ext>
            </a:extLst>
          </p:cNvPr>
          <p:cNvSpPr txBox="1"/>
          <p:nvPr/>
        </p:nvSpPr>
        <p:spPr>
          <a:xfrm>
            <a:off x="2282890" y="3245889"/>
            <a:ext cx="45782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800" b="1" dirty="0">
                <a:solidFill>
                  <a:schemeClr val="bg1"/>
                </a:solidFill>
              </a:rPr>
              <a:t>kotła</a:t>
            </a:r>
            <a:endParaRPr lang="pl-PL" dirty="0"/>
          </a:p>
        </p:txBody>
      </p:sp>
      <p:sp>
        <p:nvSpPr>
          <p:cNvPr id="7" name="Prostokąt 6"/>
          <p:cNvSpPr/>
          <p:nvPr/>
        </p:nvSpPr>
        <p:spPr>
          <a:xfrm>
            <a:off x="533401" y="1374997"/>
            <a:ext cx="8648700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pl-PL" sz="2200" dirty="0"/>
              <a:t>Występujące w ciągu doby wahania w zapotrzebowaniu na energię elektryczną wymagają coraz większej elastyczności bloków energetycznych, w tym bloków na parametry nadkrytyczne.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pl-PL" sz="1000" dirty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pl-PL" sz="2200" dirty="0"/>
              <a:t>W przypadku </a:t>
            </a:r>
            <a:r>
              <a:rPr lang="pl-PL" sz="2200" dirty="0" smtClean="0"/>
              <a:t>bloków </a:t>
            </a:r>
            <a:r>
              <a:rPr lang="pl-PL" sz="2200" dirty="0"/>
              <a:t>na parametry nadkrytyczne </a:t>
            </a:r>
            <a:r>
              <a:rPr lang="pl-PL" sz="2200" dirty="0" smtClean="0"/>
              <a:t>należy określić (między innymi):</a:t>
            </a:r>
            <a:endParaRPr lang="pl-PL" sz="2200" dirty="0"/>
          </a:p>
          <a:p>
            <a:pPr>
              <a:defRPr/>
            </a:pPr>
            <a:r>
              <a:rPr lang="pl-PL" sz="2200" dirty="0"/>
              <a:t>      - możliwie szybką odpowiedź kotła na zadany skokowy wzrost </a:t>
            </a:r>
            <a:r>
              <a:rPr lang="pl-PL" sz="2200" dirty="0" smtClean="0"/>
              <a:t/>
            </a:r>
            <a:br>
              <a:rPr lang="pl-PL" sz="2200" dirty="0" smtClean="0"/>
            </a:br>
            <a:r>
              <a:rPr lang="pl-PL" sz="2200" dirty="0" smtClean="0"/>
              <a:t>        obciążenia bloku </a:t>
            </a:r>
            <a:r>
              <a:rPr lang="pl-PL" sz="2200" dirty="0"/>
              <a:t>o 5% mocy znamionowej/30 s w zakresie obciążeń </a:t>
            </a:r>
            <a:r>
              <a:rPr lang="pl-PL" sz="2200" dirty="0" smtClean="0"/>
              <a:t/>
            </a:r>
            <a:br>
              <a:rPr lang="pl-PL" sz="2200" dirty="0" smtClean="0"/>
            </a:br>
            <a:r>
              <a:rPr lang="pl-PL" sz="2200" dirty="0" smtClean="0"/>
              <a:t>        od </a:t>
            </a:r>
            <a:r>
              <a:rPr lang="pl-PL" sz="2200" dirty="0"/>
              <a:t>40% do 90%,</a:t>
            </a:r>
            <a:br>
              <a:rPr lang="pl-PL" sz="2200" dirty="0"/>
            </a:br>
            <a:r>
              <a:rPr lang="pl-PL" sz="2200" dirty="0"/>
              <a:t>      - odpowiedź kotła na żądanie wzrostu mocy elektrycznej bloku </a:t>
            </a:r>
            <a:r>
              <a:rPr lang="pl-PL" sz="2200" dirty="0" smtClean="0"/>
              <a:t>o 7,5%,</a:t>
            </a:r>
          </a:p>
          <a:p>
            <a:pPr>
              <a:defRPr/>
            </a:pPr>
            <a:r>
              <a:rPr lang="pl-PL" sz="2200" dirty="0" smtClean="0"/>
              <a:t>      - charakterystyki pracy kotła podczas zakłóceń związanych z awarią </a:t>
            </a:r>
            <a:br>
              <a:rPr lang="pl-PL" sz="2200" dirty="0" smtClean="0"/>
            </a:br>
            <a:r>
              <a:rPr lang="pl-PL" sz="2200" dirty="0" smtClean="0"/>
              <a:t>         jego urządzeń (młynów, wentylatorów) oraz turbiny,</a:t>
            </a:r>
          </a:p>
          <a:p>
            <a:pPr>
              <a:defRPr/>
            </a:pPr>
            <a:r>
              <a:rPr lang="pl-PL" sz="2200" dirty="0" smtClean="0"/>
              <a:t>      - krzywe poślizgowe modyfikowane dla bloku.</a:t>
            </a:r>
            <a:endParaRPr lang="pl-PL" sz="2200" dirty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pl-PL" sz="1000" dirty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pl-PL" sz="2200" dirty="0"/>
              <a:t>Jedynym sposobem znalezienia odpowiedzi na powyższe pytania jest opracowanie modelu matematycznego całego kotła i przeprowadzanie obliczeń symulacyjnych. </a:t>
            </a:r>
          </a:p>
        </p:txBody>
      </p:sp>
      <p:pic>
        <p:nvPicPr>
          <p:cNvPr id="10" name="Obraz 9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219" y="50299"/>
            <a:ext cx="1036772" cy="555704"/>
          </a:xfrm>
          <a:prstGeom prst="rect">
            <a:avLst/>
          </a:prstGeom>
        </p:spPr>
      </p:pic>
      <p:sp>
        <p:nvSpPr>
          <p:cNvPr id="11" name="Prostokąt 5"/>
          <p:cNvSpPr>
            <a:spLocks noChangeArrowheads="1"/>
          </p:cNvSpPr>
          <p:nvPr/>
        </p:nvSpPr>
        <p:spPr bwMode="auto">
          <a:xfrm>
            <a:off x="4135932" y="158007"/>
            <a:ext cx="21977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pl-PL" altLang="pl-PL" sz="2000" dirty="0" smtClean="0"/>
              <a:t>Katedra Energetyki</a:t>
            </a:r>
            <a:endParaRPr lang="pl-PL" altLang="pl-PL" sz="2000" dirty="0"/>
          </a:p>
        </p:txBody>
      </p:sp>
    </p:spTree>
    <p:extLst>
      <p:ext uri="{BB962C8B-B14F-4D97-AF65-F5344CB8AC3E}">
        <p14:creationId xmlns:p14="http://schemas.microsoft.com/office/powerpoint/2010/main" val="215071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219" y="50299"/>
            <a:ext cx="1036772" cy="555704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219" y="50299"/>
            <a:ext cx="1036772" cy="555704"/>
          </a:xfrm>
          <a:prstGeom prst="rect">
            <a:avLst/>
          </a:prstGeom>
        </p:spPr>
      </p:pic>
      <p:sp>
        <p:nvSpPr>
          <p:cNvPr id="4" name="Prostokąt 3"/>
          <p:cNvSpPr>
            <a:spLocks noChangeArrowheads="1"/>
          </p:cNvSpPr>
          <p:nvPr/>
        </p:nvSpPr>
        <p:spPr bwMode="auto">
          <a:xfrm>
            <a:off x="4135932" y="158007"/>
            <a:ext cx="21977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pl-PL" altLang="pl-PL" sz="2000" dirty="0" smtClean="0"/>
              <a:t>Katedra Energetyki</a:t>
            </a:r>
            <a:endParaRPr lang="pl-PL" altLang="pl-PL" sz="2000" dirty="0"/>
          </a:p>
        </p:txBody>
      </p:sp>
      <p:sp>
        <p:nvSpPr>
          <p:cNvPr id="5" name="pole tekstowe 4"/>
          <p:cNvSpPr txBox="1">
            <a:spLocks noChangeArrowheads="1"/>
          </p:cNvSpPr>
          <p:nvPr/>
        </p:nvSpPr>
        <p:spPr bwMode="auto">
          <a:xfrm>
            <a:off x="783337" y="759976"/>
            <a:ext cx="823372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pl-PL" altLang="pl-PL" sz="2200" dirty="0" smtClean="0">
                <a:solidFill>
                  <a:schemeClr val="bg1"/>
                </a:solidFill>
              </a:rPr>
              <a:t>Symulacja wzrostu mocy bloku (wzrostu strumienia masy pary świeżej)</a:t>
            </a:r>
            <a:endParaRPr lang="pl-PL" altLang="pl-PL" sz="2200" dirty="0">
              <a:solidFill>
                <a:schemeClr val="bg1"/>
              </a:solidFill>
            </a:endParaRPr>
          </a:p>
        </p:txBody>
      </p:sp>
      <p:sp>
        <p:nvSpPr>
          <p:cNvPr id="6" name="Prostokąt 11"/>
          <p:cNvSpPr>
            <a:spLocks noChangeArrowheads="1"/>
          </p:cNvSpPr>
          <p:nvPr/>
        </p:nvSpPr>
        <p:spPr bwMode="auto">
          <a:xfrm>
            <a:off x="533400" y="1435100"/>
            <a:ext cx="866139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pl-PL" altLang="pl-PL" sz="2400" dirty="0">
                <a:solidFill>
                  <a:srgbClr val="000099"/>
                </a:solidFill>
              </a:rPr>
              <a:t>Wzrost mocy bloku </a:t>
            </a:r>
            <a:r>
              <a:rPr lang="pl-PL" altLang="pl-PL" sz="2400" dirty="0" smtClean="0">
                <a:solidFill>
                  <a:srgbClr val="000099"/>
                </a:solidFill>
              </a:rPr>
              <a:t>poprzez </a:t>
            </a:r>
            <a:r>
              <a:rPr lang="pl-PL" altLang="pl-PL" sz="2400" dirty="0">
                <a:solidFill>
                  <a:srgbClr val="000099"/>
                </a:solidFill>
              </a:rPr>
              <a:t>obniżanie ciśnienia o </a:t>
            </a:r>
            <a:r>
              <a:rPr lang="pl-PL" altLang="pl-PL" sz="2400" dirty="0" smtClean="0">
                <a:solidFill>
                  <a:srgbClr val="000099"/>
                </a:solidFill>
              </a:rPr>
              <a:t>10 bar z szybkością 15 bar/min</a:t>
            </a:r>
            <a:r>
              <a:rPr lang="pl-PL" altLang="pl-PL" sz="2400" dirty="0" smtClean="0"/>
              <a:t> </a:t>
            </a:r>
            <a:r>
              <a:rPr lang="pl-PL" altLang="pl-PL" sz="2400" dirty="0" smtClean="0">
                <a:solidFill>
                  <a:srgbClr val="000099"/>
                </a:solidFill>
              </a:rPr>
              <a:t>oraz </a:t>
            </a:r>
            <a:r>
              <a:rPr lang="pl-PL" altLang="pl-PL" sz="2400" dirty="0">
                <a:solidFill>
                  <a:srgbClr val="000099"/>
                </a:solidFill>
              </a:rPr>
              <a:t>zwiększanie strumienia masy spalanego paliwa</a:t>
            </a:r>
          </a:p>
        </p:txBody>
      </p:sp>
      <p:pic>
        <p:nvPicPr>
          <p:cNvPr id="7" name="Obraz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6200" y="2473325"/>
            <a:ext cx="3927475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Prostokąt 6"/>
          <p:cNvSpPr>
            <a:spLocks noChangeArrowheads="1"/>
          </p:cNvSpPr>
          <p:nvPr/>
        </p:nvSpPr>
        <p:spPr bwMode="auto">
          <a:xfrm>
            <a:off x="5156200" y="5927725"/>
            <a:ext cx="3813175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pl-PL" altLang="pl-PL" dirty="0"/>
              <a:t>Obliczone przebiegi ciśnienia </a:t>
            </a:r>
          </a:p>
          <a:p>
            <a:pPr algn="ctr"/>
            <a:r>
              <a:rPr lang="pl-PL" altLang="pl-PL" dirty="0"/>
              <a:t>i strumienia masy pary świeżej na wylocie z kotła (wylot z SH4)</a:t>
            </a:r>
          </a:p>
        </p:txBody>
      </p:sp>
      <p:sp>
        <p:nvSpPr>
          <p:cNvPr id="9" name="Prostokąt 7"/>
          <p:cNvSpPr>
            <a:spLocks noChangeArrowheads="1"/>
          </p:cNvSpPr>
          <p:nvPr/>
        </p:nvSpPr>
        <p:spPr bwMode="auto">
          <a:xfrm>
            <a:off x="647701" y="2510334"/>
            <a:ext cx="3867150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pl-PL" altLang="pl-PL" dirty="0"/>
              <a:t>W przypadku obniżania ciśnienia </a:t>
            </a:r>
          </a:p>
          <a:p>
            <a:r>
              <a:rPr lang="pl-PL" altLang="pl-PL" dirty="0"/>
              <a:t>o 10 bar widoczny jest ponad dwukrotnie większy trwały przyrost strumienia masy pary świeżej, wynoszący ok. 29 kg/s (ok. 347 kg/s po zaprzestaniu rozprężania minus ok. 318 kg/s w momencie jego rozpoczęcia).</a:t>
            </a:r>
          </a:p>
          <a:p>
            <a:r>
              <a:rPr lang="pl-PL" altLang="pl-PL" dirty="0" smtClean="0"/>
              <a:t>Większe </a:t>
            </a:r>
            <a:r>
              <a:rPr lang="pl-PL" altLang="pl-PL" dirty="0"/>
              <a:t>od zadanego obniżenie ciśnienia pary na wylocie z kotła, wynoszące ok. 16,5 bar (po 40 s rozprężania) stanowi sumę wartości docelowego obniżenia ciśnienia (10 bar) oraz oporów przepływu w całym układzie przepływowym kotła.</a:t>
            </a:r>
          </a:p>
        </p:txBody>
      </p:sp>
    </p:spTree>
    <p:extLst>
      <p:ext uri="{BB962C8B-B14F-4D97-AF65-F5344CB8AC3E}">
        <p14:creationId xmlns:p14="http://schemas.microsoft.com/office/powerpoint/2010/main" val="2865856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zawartości 4">
            <a:extLst>
              <a:ext uri="{FF2B5EF4-FFF2-40B4-BE49-F238E27FC236}">
                <a16:creationId xmlns:a16="http://schemas.microsoft.com/office/drawing/2014/main" id="{AF37E3D4-86C1-6FEE-E438-67FA7AD217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545" y="1513610"/>
            <a:ext cx="8229600" cy="3210790"/>
          </a:xfrm>
        </p:spPr>
        <p:txBody>
          <a:bodyPr>
            <a:noAutofit/>
          </a:bodyPr>
          <a:lstStyle/>
          <a:p>
            <a:pPr algn="just"/>
            <a:r>
              <a:rPr lang="pl-PL" sz="2400" dirty="0"/>
              <a:t>Opracowanie tzw. krzywych poślizgowych modyfikowanych dla bloków nadkrytycznych współpracujących  z OZE wymaga przeprowadzania złożonych obliczeń symulacyjnych. Szczególnie istotne są szybkie wzrosty mocy bloku uzyskiwane przez równoczesne obniżanie ciśnienia w kotle i zwiększanie strumienia masy spalanego paliwa. </a:t>
            </a:r>
          </a:p>
          <a:p>
            <a:pPr algn="just"/>
            <a:r>
              <a:rPr lang="pl-PL" sz="2400" dirty="0" smtClean="0"/>
              <a:t>Przeprowadzona </a:t>
            </a:r>
            <a:r>
              <a:rPr lang="pl-PL" sz="2400" dirty="0"/>
              <a:t>weryfikacja eksperymentalna potwierdza poprawność opracowanych modeli, w tym modelu matematycznego parownika kotła. </a:t>
            </a:r>
          </a:p>
          <a:p>
            <a:pPr algn="just"/>
            <a:r>
              <a:rPr lang="pl-PL" sz="2400" dirty="0"/>
              <a:t>Proponowane modele i rozwiązania wykorzystane mogą być na etapie projektowania kotłów, wykonywania obliczeń symulacyjnych oraz </a:t>
            </a:r>
            <a:r>
              <a:rPr lang="pl-PL" sz="2400" dirty="0" smtClean="0"/>
              <a:t>w </a:t>
            </a:r>
            <a:r>
              <a:rPr lang="pl-PL" sz="2400" dirty="0"/>
              <a:t>symulatorach kotłów i bloków energetycznych.</a:t>
            </a:r>
          </a:p>
        </p:txBody>
      </p:sp>
      <p:sp>
        <p:nvSpPr>
          <p:cNvPr id="2" name="Tytuł 4">
            <a:extLst>
              <a:ext uri="{FF2B5EF4-FFF2-40B4-BE49-F238E27FC236}">
                <a16:creationId xmlns:a16="http://schemas.microsoft.com/office/drawing/2014/main" id="{B50C4C54-A20E-EDAC-D0A8-CD17E6323BF3}"/>
              </a:ext>
            </a:extLst>
          </p:cNvPr>
          <p:cNvSpPr txBox="1">
            <a:spLocks/>
          </p:cNvSpPr>
          <p:nvPr/>
        </p:nvSpPr>
        <p:spPr>
          <a:xfrm>
            <a:off x="504825" y="731837"/>
            <a:ext cx="8134350" cy="5349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pl-PL" sz="3000" b="1" dirty="0">
                <a:solidFill>
                  <a:schemeClr val="bg1"/>
                </a:solidFill>
              </a:rPr>
              <a:t>Podsumowanie</a:t>
            </a:r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219" y="50299"/>
            <a:ext cx="1036772" cy="555704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219" y="50299"/>
            <a:ext cx="1036772" cy="555704"/>
          </a:xfrm>
          <a:prstGeom prst="rect">
            <a:avLst/>
          </a:prstGeom>
        </p:spPr>
      </p:pic>
      <p:sp>
        <p:nvSpPr>
          <p:cNvPr id="9" name="Prostokąt 8"/>
          <p:cNvSpPr>
            <a:spLocks noChangeArrowheads="1"/>
          </p:cNvSpPr>
          <p:nvPr/>
        </p:nvSpPr>
        <p:spPr bwMode="auto">
          <a:xfrm>
            <a:off x="4135932" y="158007"/>
            <a:ext cx="21977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pl-PL" altLang="pl-PL" sz="2000" dirty="0" smtClean="0"/>
              <a:t>Katedra Energetyki</a:t>
            </a:r>
            <a:endParaRPr lang="pl-PL" altLang="pl-PL" sz="2000" dirty="0"/>
          </a:p>
        </p:txBody>
      </p:sp>
    </p:spTree>
    <p:extLst>
      <p:ext uri="{BB962C8B-B14F-4D97-AF65-F5344CB8AC3E}">
        <p14:creationId xmlns:p14="http://schemas.microsoft.com/office/powerpoint/2010/main" val="3888381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ole tekstowe 7">
            <a:extLst>
              <a:ext uri="{FF2B5EF4-FFF2-40B4-BE49-F238E27FC236}">
                <a16:creationId xmlns:a16="http://schemas.microsoft.com/office/drawing/2014/main" id="{19C37BFA-9DCE-5817-39DE-D1AE1D3C04C3}"/>
              </a:ext>
            </a:extLst>
          </p:cNvPr>
          <p:cNvSpPr txBox="1"/>
          <p:nvPr/>
        </p:nvSpPr>
        <p:spPr>
          <a:xfrm>
            <a:off x="2845522" y="3563471"/>
            <a:ext cx="408496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4000" b="1" dirty="0"/>
              <a:t>Dziękuję za uwagę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219" y="50299"/>
            <a:ext cx="1036772" cy="555704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219" y="50299"/>
            <a:ext cx="1036772" cy="555704"/>
          </a:xfrm>
          <a:prstGeom prst="rect">
            <a:avLst/>
          </a:prstGeom>
        </p:spPr>
      </p:pic>
      <p:sp>
        <p:nvSpPr>
          <p:cNvPr id="6" name="Prostokąt 5"/>
          <p:cNvSpPr>
            <a:spLocks noChangeArrowheads="1"/>
          </p:cNvSpPr>
          <p:nvPr/>
        </p:nvSpPr>
        <p:spPr bwMode="auto">
          <a:xfrm>
            <a:off x="4135932" y="158007"/>
            <a:ext cx="21977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pl-PL" altLang="pl-PL" sz="2000" dirty="0" smtClean="0"/>
              <a:t>Katedra Energetyki</a:t>
            </a:r>
            <a:endParaRPr lang="pl-PL" altLang="pl-PL" sz="2000" dirty="0"/>
          </a:p>
        </p:txBody>
      </p:sp>
    </p:spTree>
    <p:extLst>
      <p:ext uri="{BB962C8B-B14F-4D97-AF65-F5344CB8AC3E}">
        <p14:creationId xmlns:p14="http://schemas.microsoft.com/office/powerpoint/2010/main" val="2483237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219" y="50299"/>
            <a:ext cx="1036772" cy="555704"/>
          </a:xfrm>
          <a:prstGeom prst="rect">
            <a:avLst/>
          </a:prstGeom>
        </p:spPr>
      </p:pic>
      <p:sp>
        <p:nvSpPr>
          <p:cNvPr id="7" name="Prostokąt 5"/>
          <p:cNvSpPr>
            <a:spLocks noChangeArrowheads="1"/>
          </p:cNvSpPr>
          <p:nvPr/>
        </p:nvSpPr>
        <p:spPr bwMode="auto">
          <a:xfrm>
            <a:off x="4135932" y="158007"/>
            <a:ext cx="21977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pl-PL" altLang="pl-PL" sz="2000" dirty="0" smtClean="0"/>
              <a:t>Katedra Energetyki</a:t>
            </a:r>
            <a:endParaRPr lang="pl-PL" altLang="pl-PL" sz="2000" dirty="0"/>
          </a:p>
        </p:txBody>
      </p:sp>
      <p:sp>
        <p:nvSpPr>
          <p:cNvPr id="8" name="pole tekstowe 5"/>
          <p:cNvSpPr txBox="1">
            <a:spLocks noChangeArrowheads="1"/>
          </p:cNvSpPr>
          <p:nvPr/>
        </p:nvSpPr>
        <p:spPr bwMode="auto">
          <a:xfrm>
            <a:off x="598779" y="743198"/>
            <a:ext cx="84870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pl-PL" altLang="pl-PL" sz="2400" dirty="0">
                <a:solidFill>
                  <a:schemeClr val="bg1"/>
                </a:solidFill>
              </a:rPr>
              <a:t>Analiza pracy przegrzewacza pary w warunkach </a:t>
            </a:r>
            <a:r>
              <a:rPr lang="pl-PL" altLang="pl-PL" sz="2400" dirty="0" smtClean="0">
                <a:solidFill>
                  <a:schemeClr val="bg1"/>
                </a:solidFill>
              </a:rPr>
              <a:t>obniżania ciśnienia</a:t>
            </a:r>
            <a:endParaRPr lang="pl-PL" altLang="pl-PL" sz="2400" dirty="0">
              <a:solidFill>
                <a:schemeClr val="bg1"/>
              </a:solidFill>
            </a:endParaRPr>
          </a:p>
        </p:txBody>
      </p:sp>
      <p:sp>
        <p:nvSpPr>
          <p:cNvPr id="9" name="Prostokąt 1"/>
          <p:cNvSpPr>
            <a:spLocks noChangeArrowheads="1"/>
          </p:cNvSpPr>
          <p:nvPr/>
        </p:nvSpPr>
        <p:spPr bwMode="auto">
          <a:xfrm>
            <a:off x="730483" y="1384315"/>
            <a:ext cx="8388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pl-PL" altLang="pl-PL" dirty="0"/>
              <a:t>Obliczenia symulacyjne przeprowadzono dla przykładowego stopnia przegrzewacza pary</a:t>
            </a:r>
          </a:p>
        </p:txBody>
      </p:sp>
      <p:graphicFrame>
        <p:nvGraphicFramePr>
          <p:cNvPr id="10" name="Tabela 9"/>
          <p:cNvGraphicFramePr>
            <a:graphicFrameLocks noGrp="1"/>
          </p:cNvGraphicFramePr>
          <p:nvPr/>
        </p:nvGraphicFramePr>
        <p:xfrm>
          <a:off x="858838" y="1890713"/>
          <a:ext cx="6673850" cy="339724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88322">
                  <a:extLst>
                    <a:ext uri="{9D8B030D-6E8A-4147-A177-3AD203B41FA5}">
                      <a16:colId xmlns:a16="http://schemas.microsoft.com/office/drawing/2014/main" val="3901995832"/>
                    </a:ext>
                  </a:extLst>
                </a:gridCol>
                <a:gridCol w="1942121">
                  <a:extLst>
                    <a:ext uri="{9D8B030D-6E8A-4147-A177-3AD203B41FA5}">
                      <a16:colId xmlns:a16="http://schemas.microsoft.com/office/drawing/2014/main" val="1926006256"/>
                    </a:ext>
                  </a:extLst>
                </a:gridCol>
                <a:gridCol w="1043407">
                  <a:extLst>
                    <a:ext uri="{9D8B030D-6E8A-4147-A177-3AD203B41FA5}">
                      <a16:colId xmlns:a16="http://schemas.microsoft.com/office/drawing/2014/main" val="4142513727"/>
                    </a:ext>
                  </a:extLst>
                </a:gridCol>
              </a:tblGrid>
              <a:tr h="2099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1100" dirty="0">
                          <a:effectLst/>
                        </a:rPr>
                        <a:t>Parametr</a:t>
                      </a:r>
                      <a:endParaRPr lang="pl-PL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2" marR="6857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100" dirty="0">
                          <a:effectLst/>
                        </a:rPr>
                        <a:t>Wartość</a:t>
                      </a:r>
                      <a:endParaRPr lang="pl-PL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2" marR="6857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100">
                          <a:effectLst/>
                        </a:rPr>
                        <a:t>Jednostka</a:t>
                      </a:r>
                      <a:endParaRPr lang="pl-PL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2" marR="68572" marT="0" marB="0"/>
                </a:tc>
                <a:extLst>
                  <a:ext uri="{0D108BD9-81ED-4DB2-BD59-A6C34878D82A}">
                    <a16:rowId xmlns:a16="http://schemas.microsoft.com/office/drawing/2014/main" val="2715079705"/>
                  </a:ext>
                </a:extLst>
              </a:tr>
              <a:tr h="209996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l-PL" sz="1100">
                          <a:effectLst/>
                        </a:rPr>
                        <a:t>Liczba rur </a:t>
                      </a:r>
                      <a:endParaRPr lang="pl-PL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2" marR="68572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l-PL" sz="1100">
                          <a:effectLst/>
                        </a:rPr>
                        <a:t>900</a:t>
                      </a:r>
                      <a:endParaRPr lang="pl-PL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2" marR="68572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l-PL" sz="1100">
                          <a:effectLst/>
                        </a:rPr>
                        <a:t>-</a:t>
                      </a:r>
                      <a:endParaRPr lang="pl-PL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2" marR="68572" marT="0" marB="0"/>
                </a:tc>
                <a:extLst>
                  <a:ext uri="{0D108BD9-81ED-4DB2-BD59-A6C34878D82A}">
                    <a16:rowId xmlns:a16="http://schemas.microsoft.com/office/drawing/2014/main" val="3032401298"/>
                  </a:ext>
                </a:extLst>
              </a:tr>
              <a:tr h="209996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l-PL" sz="1100">
                          <a:effectLst/>
                        </a:rPr>
                        <a:t>Liczba płatów</a:t>
                      </a:r>
                      <a:endParaRPr lang="pl-PL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2" marR="68572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l-PL" sz="1100">
                          <a:effectLst/>
                        </a:rPr>
                        <a:t>25</a:t>
                      </a:r>
                      <a:endParaRPr lang="pl-PL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2" marR="68572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l-PL" sz="1100">
                          <a:effectLst/>
                        </a:rPr>
                        <a:t>-</a:t>
                      </a:r>
                      <a:endParaRPr lang="pl-PL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2" marR="68572" marT="0" marB="0"/>
                </a:tc>
                <a:extLst>
                  <a:ext uri="{0D108BD9-81ED-4DB2-BD59-A6C34878D82A}">
                    <a16:rowId xmlns:a16="http://schemas.microsoft.com/office/drawing/2014/main" val="2957524798"/>
                  </a:ext>
                </a:extLst>
              </a:tr>
              <a:tr h="209996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l-PL" sz="1100">
                          <a:effectLst/>
                        </a:rPr>
                        <a:t>Liczba rur w jednym płacie</a:t>
                      </a:r>
                      <a:endParaRPr lang="pl-PL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2" marR="68572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l-PL" sz="1100">
                          <a:effectLst/>
                        </a:rPr>
                        <a:t>36</a:t>
                      </a:r>
                      <a:endParaRPr lang="pl-PL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2" marR="68572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l-PL" sz="1100">
                          <a:effectLst/>
                        </a:rPr>
                        <a:t>-</a:t>
                      </a:r>
                      <a:endParaRPr lang="pl-PL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2" marR="68572" marT="0" marB="0"/>
                </a:tc>
                <a:extLst>
                  <a:ext uri="{0D108BD9-81ED-4DB2-BD59-A6C34878D82A}">
                    <a16:rowId xmlns:a16="http://schemas.microsoft.com/office/drawing/2014/main" val="3589692098"/>
                  </a:ext>
                </a:extLst>
              </a:tr>
              <a:tr h="1507285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pl-PL" sz="1100">
                          <a:effectLst/>
                        </a:rPr>
                        <a:t>Średnica zewnętrzna </a:t>
                      </a:r>
                      <a:r>
                        <a:rPr lang="pl-PL" sz="11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pl-PL" sz="1100">
                          <a:effectLst/>
                        </a:rPr>
                        <a:t> grubość ścianki rury</a:t>
                      </a:r>
                      <a:endParaRPr lang="pl-PL" sz="12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1100">
                          <a:effectLst/>
                        </a:rPr>
                        <a:t> </a:t>
                      </a:r>
                      <a:endParaRPr lang="pl-PL" sz="12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1100">
                          <a:effectLst/>
                        </a:rPr>
                        <a:t> </a:t>
                      </a:r>
                      <a:endParaRPr lang="pl-PL" sz="12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1100">
                          <a:effectLst/>
                        </a:rPr>
                        <a:t> </a:t>
                      </a:r>
                      <a:endParaRPr lang="pl-PL" sz="12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1100">
                          <a:effectLst/>
                        </a:rPr>
                        <a:t> </a:t>
                      </a:r>
                      <a:endParaRPr lang="pl-PL" sz="12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1100">
                          <a:effectLst/>
                        </a:rPr>
                        <a:t> </a:t>
                      </a:r>
                      <a:endParaRPr lang="pl-PL" sz="12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1100">
                          <a:effectLst/>
                        </a:rPr>
                        <a:t> </a:t>
                      </a:r>
                      <a:endParaRPr lang="pl-PL" sz="12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1100">
                          <a:effectLst/>
                        </a:rPr>
                        <a:t> </a:t>
                      </a:r>
                      <a:endParaRPr lang="pl-PL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2" marR="6857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1100" dirty="0">
                          <a:effectLst/>
                          <a:sym typeface="Symbol" panose="05050102010706020507" pitchFamily="18" charset="2"/>
                        </a:rPr>
                        <a:t></a:t>
                      </a:r>
                      <a:r>
                        <a:rPr lang="pl-PL" sz="1100" dirty="0">
                          <a:effectLst/>
                        </a:rPr>
                        <a:t>43</a:t>
                      </a:r>
                      <a:r>
                        <a:rPr lang="pl-PL" sz="1100" dirty="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pl-PL" sz="1100" dirty="0">
                          <a:effectLst/>
                        </a:rPr>
                        <a:t>6,3 </a:t>
                      </a:r>
                      <a:endParaRPr lang="pl-PL" sz="1200" dirty="0">
                        <a:effectLst/>
                      </a:endParaRPr>
                    </a:p>
                    <a:p>
                      <a:pPr algn="r">
                        <a:spcAft>
                          <a:spcPts val="200"/>
                        </a:spcAft>
                      </a:pPr>
                      <a:r>
                        <a:rPr lang="pl-PL" sz="1100" dirty="0">
                          <a:effectLst/>
                        </a:rPr>
                        <a:t>(na długości 15m)</a:t>
                      </a:r>
                      <a:endParaRPr lang="pl-PL" sz="12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1100" dirty="0">
                          <a:effectLst/>
                          <a:sym typeface="Symbol" panose="05050102010706020507" pitchFamily="18" charset="2"/>
                        </a:rPr>
                        <a:t></a:t>
                      </a:r>
                      <a:r>
                        <a:rPr lang="pl-PL" sz="1100" dirty="0">
                          <a:effectLst/>
                        </a:rPr>
                        <a:t>43</a:t>
                      </a:r>
                      <a:r>
                        <a:rPr lang="pl-PL" sz="1100" dirty="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pl-PL" sz="1100" dirty="0">
                          <a:effectLst/>
                        </a:rPr>
                        <a:t>7,1</a:t>
                      </a:r>
                      <a:endParaRPr lang="pl-PL" sz="1200" dirty="0">
                        <a:effectLst/>
                      </a:endParaRPr>
                    </a:p>
                    <a:p>
                      <a:pPr algn="r">
                        <a:spcAft>
                          <a:spcPts val="200"/>
                        </a:spcAft>
                      </a:pPr>
                      <a:r>
                        <a:rPr lang="pl-PL" sz="1100" dirty="0">
                          <a:effectLst/>
                        </a:rPr>
                        <a:t>(na długości 15m)</a:t>
                      </a:r>
                      <a:endParaRPr lang="pl-PL" sz="12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1100" dirty="0">
                          <a:effectLst/>
                          <a:sym typeface="Symbol" panose="05050102010706020507" pitchFamily="18" charset="2"/>
                        </a:rPr>
                        <a:t></a:t>
                      </a:r>
                      <a:r>
                        <a:rPr lang="pl-PL" sz="1100" dirty="0">
                          <a:effectLst/>
                        </a:rPr>
                        <a:t>43</a:t>
                      </a:r>
                      <a:r>
                        <a:rPr lang="pl-PL" sz="1100" dirty="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pl-PL" sz="1100" dirty="0">
                          <a:effectLst/>
                        </a:rPr>
                        <a:t>8</a:t>
                      </a:r>
                      <a:endParaRPr lang="pl-PL" sz="1200" dirty="0">
                        <a:effectLst/>
                      </a:endParaRPr>
                    </a:p>
                    <a:p>
                      <a:pPr algn="r">
                        <a:spcAft>
                          <a:spcPts val="200"/>
                        </a:spcAft>
                      </a:pPr>
                      <a:r>
                        <a:rPr lang="pl-PL" sz="1100" dirty="0">
                          <a:effectLst/>
                        </a:rPr>
                        <a:t>(na długości 15m)</a:t>
                      </a:r>
                      <a:endParaRPr lang="pl-PL" sz="12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1100" dirty="0">
                          <a:effectLst/>
                          <a:sym typeface="Symbol" panose="05050102010706020507" pitchFamily="18" charset="2"/>
                        </a:rPr>
                        <a:t></a:t>
                      </a:r>
                      <a:r>
                        <a:rPr lang="pl-PL" sz="1100" dirty="0">
                          <a:effectLst/>
                        </a:rPr>
                        <a:t>43</a:t>
                      </a:r>
                      <a:r>
                        <a:rPr lang="pl-PL" sz="1100" dirty="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pl-PL" sz="1100" dirty="0">
                          <a:effectLst/>
                        </a:rPr>
                        <a:t>8,8</a:t>
                      </a:r>
                      <a:endParaRPr lang="pl-PL" sz="1200" dirty="0">
                        <a:effectLst/>
                      </a:endParaRPr>
                    </a:p>
                    <a:p>
                      <a:pPr algn="r">
                        <a:spcAft>
                          <a:spcPts val="200"/>
                        </a:spcAft>
                      </a:pPr>
                      <a:r>
                        <a:rPr lang="pl-PL" sz="1100" dirty="0">
                          <a:effectLst/>
                        </a:rPr>
                        <a:t>(na długości 15m)</a:t>
                      </a:r>
                      <a:endParaRPr lang="pl-PL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2" marR="6857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100">
                          <a:effectLst/>
                        </a:rPr>
                        <a:t>mm</a:t>
                      </a:r>
                      <a:endParaRPr lang="pl-PL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100">
                          <a:effectLst/>
                        </a:rPr>
                        <a:t> </a:t>
                      </a:r>
                      <a:endParaRPr lang="pl-PL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100">
                          <a:effectLst/>
                        </a:rPr>
                        <a:t>mm</a:t>
                      </a:r>
                      <a:endParaRPr lang="pl-PL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100">
                          <a:effectLst/>
                        </a:rPr>
                        <a:t> </a:t>
                      </a:r>
                      <a:endParaRPr lang="pl-PL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100">
                          <a:effectLst/>
                        </a:rPr>
                        <a:t>mm</a:t>
                      </a:r>
                      <a:endParaRPr lang="pl-PL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100">
                          <a:effectLst/>
                        </a:rPr>
                        <a:t> </a:t>
                      </a:r>
                      <a:endParaRPr lang="pl-PL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100">
                          <a:effectLst/>
                        </a:rPr>
                        <a:t>mm</a:t>
                      </a:r>
                      <a:endParaRPr lang="pl-PL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100">
                          <a:effectLst/>
                        </a:rPr>
                        <a:t> </a:t>
                      </a:r>
                      <a:endParaRPr lang="pl-PL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2" marR="68572" marT="0" marB="0"/>
                </a:tc>
                <a:extLst>
                  <a:ext uri="{0D108BD9-81ED-4DB2-BD59-A6C34878D82A}">
                    <a16:rowId xmlns:a16="http://schemas.microsoft.com/office/drawing/2014/main" val="2922671075"/>
                  </a:ext>
                </a:extLst>
              </a:tr>
              <a:tr h="209996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l-PL" sz="1100">
                          <a:effectLst/>
                        </a:rPr>
                        <a:t>Całkowita długość pojedynczej rury</a:t>
                      </a:r>
                      <a:endParaRPr lang="pl-PL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2" marR="68572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l-PL" sz="1100">
                          <a:effectLst/>
                        </a:rPr>
                        <a:t>60</a:t>
                      </a:r>
                      <a:endParaRPr lang="pl-PL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2" marR="68572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l-PL" sz="1100" dirty="0">
                          <a:effectLst/>
                        </a:rPr>
                        <a:t>m</a:t>
                      </a:r>
                      <a:endParaRPr lang="pl-PL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2" marR="68572" marT="0" marB="0"/>
                </a:tc>
                <a:extLst>
                  <a:ext uri="{0D108BD9-81ED-4DB2-BD59-A6C34878D82A}">
                    <a16:rowId xmlns:a16="http://schemas.microsoft.com/office/drawing/2014/main" val="3715608395"/>
                  </a:ext>
                </a:extLst>
              </a:tr>
              <a:tr h="209996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l-PL" sz="1100">
                          <a:effectLst/>
                        </a:rPr>
                        <a:t>Podziałka wzdłużna</a:t>
                      </a:r>
                      <a:endParaRPr lang="pl-PL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2" marR="68572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l-PL" sz="1100">
                          <a:effectLst/>
                        </a:rPr>
                        <a:t>80</a:t>
                      </a:r>
                      <a:endParaRPr lang="pl-PL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2" marR="68572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l-PL" sz="1100">
                          <a:effectLst/>
                        </a:rPr>
                        <a:t>mm</a:t>
                      </a:r>
                      <a:endParaRPr lang="pl-PL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2" marR="68572" marT="0" marB="0"/>
                </a:tc>
                <a:extLst>
                  <a:ext uri="{0D108BD9-81ED-4DB2-BD59-A6C34878D82A}">
                    <a16:rowId xmlns:a16="http://schemas.microsoft.com/office/drawing/2014/main" val="2227231951"/>
                  </a:ext>
                </a:extLst>
              </a:tr>
              <a:tr h="209996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l-PL" sz="1100">
                          <a:effectLst/>
                        </a:rPr>
                        <a:t>Podziałka poprzeczna</a:t>
                      </a:r>
                      <a:endParaRPr lang="pl-PL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2" marR="68572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l-PL" sz="1100">
                          <a:effectLst/>
                        </a:rPr>
                        <a:t>900</a:t>
                      </a:r>
                      <a:endParaRPr lang="pl-PL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2" marR="68572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l-PL" sz="1100">
                          <a:effectLst/>
                        </a:rPr>
                        <a:t>mm</a:t>
                      </a:r>
                      <a:endParaRPr lang="pl-PL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2" marR="68572" marT="0" marB="0"/>
                </a:tc>
                <a:extLst>
                  <a:ext uri="{0D108BD9-81ED-4DB2-BD59-A6C34878D82A}">
                    <a16:rowId xmlns:a16="http://schemas.microsoft.com/office/drawing/2014/main" val="1969170118"/>
                  </a:ext>
                </a:extLst>
              </a:tr>
              <a:tr h="209996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l-PL" sz="1100">
                          <a:effectLst/>
                        </a:rPr>
                        <a:t>Objętość „wodna” przegrzewacza</a:t>
                      </a:r>
                      <a:endParaRPr lang="pl-PL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2" marR="68572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l-PL" sz="1100">
                          <a:effectLst/>
                        </a:rPr>
                        <a:t>33,16</a:t>
                      </a:r>
                      <a:endParaRPr lang="pl-PL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2" marR="68572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l-PL" sz="1100">
                          <a:effectLst/>
                        </a:rPr>
                        <a:t>m</a:t>
                      </a:r>
                      <a:r>
                        <a:rPr lang="pl-PL" sz="1100" baseline="30000">
                          <a:effectLst/>
                        </a:rPr>
                        <a:t>3</a:t>
                      </a:r>
                      <a:endParaRPr lang="pl-PL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2" marR="68572" marT="0" marB="0"/>
                </a:tc>
                <a:extLst>
                  <a:ext uri="{0D108BD9-81ED-4DB2-BD59-A6C34878D82A}">
                    <a16:rowId xmlns:a16="http://schemas.microsoft.com/office/drawing/2014/main" val="2130972024"/>
                  </a:ext>
                </a:extLst>
              </a:tr>
              <a:tr h="209996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l-PL" sz="1100">
                          <a:effectLst/>
                        </a:rPr>
                        <a:t>Materiał</a:t>
                      </a:r>
                      <a:endParaRPr lang="pl-PL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2" marR="68572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l-PL" sz="1100">
                          <a:effectLst/>
                        </a:rPr>
                        <a:t>X10CrNiCuNb18-9-3</a:t>
                      </a:r>
                      <a:endParaRPr lang="pl-PL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2" marR="68572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l-PL" sz="1100" dirty="0">
                          <a:effectLst/>
                        </a:rPr>
                        <a:t> </a:t>
                      </a:r>
                      <a:endParaRPr lang="pl-PL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2" marR="68572" marT="0" marB="0"/>
                </a:tc>
                <a:extLst>
                  <a:ext uri="{0D108BD9-81ED-4DB2-BD59-A6C34878D82A}">
                    <a16:rowId xmlns:a16="http://schemas.microsoft.com/office/drawing/2014/main" val="93663193"/>
                  </a:ext>
                </a:extLst>
              </a:tr>
            </a:tbl>
          </a:graphicData>
        </a:graphic>
      </p:graphicFrame>
      <p:graphicFrame>
        <p:nvGraphicFramePr>
          <p:cNvPr id="11" name="Tabela 10"/>
          <p:cNvGraphicFramePr>
            <a:graphicFrameLocks noGrp="1"/>
          </p:cNvGraphicFramePr>
          <p:nvPr/>
        </p:nvGraphicFramePr>
        <p:xfrm>
          <a:off x="3036888" y="5367338"/>
          <a:ext cx="5889625" cy="14906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54919">
                  <a:extLst>
                    <a:ext uri="{9D8B030D-6E8A-4147-A177-3AD203B41FA5}">
                      <a16:colId xmlns:a16="http://schemas.microsoft.com/office/drawing/2014/main" val="3252577303"/>
                    </a:ext>
                  </a:extLst>
                </a:gridCol>
                <a:gridCol w="1713908">
                  <a:extLst>
                    <a:ext uri="{9D8B030D-6E8A-4147-A177-3AD203B41FA5}">
                      <a16:colId xmlns:a16="http://schemas.microsoft.com/office/drawing/2014/main" val="529869221"/>
                    </a:ext>
                  </a:extLst>
                </a:gridCol>
                <a:gridCol w="920798">
                  <a:extLst>
                    <a:ext uri="{9D8B030D-6E8A-4147-A177-3AD203B41FA5}">
                      <a16:colId xmlns:a16="http://schemas.microsoft.com/office/drawing/2014/main" val="3730341457"/>
                    </a:ext>
                  </a:extLst>
                </a:gridCol>
              </a:tblGrid>
              <a:tr h="243223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l-PL" sz="1100" dirty="0">
                          <a:effectLst/>
                        </a:rPr>
                        <a:t>Parametr</a:t>
                      </a:r>
                      <a:endParaRPr lang="pl-PL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l-PL" sz="1100" dirty="0">
                          <a:effectLst/>
                        </a:rPr>
                        <a:t>Wartość</a:t>
                      </a:r>
                      <a:endParaRPr lang="pl-PL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l-PL" sz="1100">
                          <a:effectLst/>
                        </a:rPr>
                        <a:t>Jednostka</a:t>
                      </a:r>
                      <a:endParaRPr lang="pl-PL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6" marR="68586" marT="0" marB="0"/>
                </a:tc>
                <a:extLst>
                  <a:ext uri="{0D108BD9-81ED-4DB2-BD59-A6C34878D82A}">
                    <a16:rowId xmlns:a16="http://schemas.microsoft.com/office/drawing/2014/main" val="4160395173"/>
                  </a:ext>
                </a:extLst>
              </a:tr>
              <a:tr h="243223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l-PL" sz="1100">
                          <a:effectLst/>
                        </a:rPr>
                        <a:t>Temperatura pary</a:t>
                      </a:r>
                      <a:endParaRPr lang="pl-PL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l-PL" sz="1100">
                          <a:effectLst/>
                        </a:rPr>
                        <a:t>500</a:t>
                      </a:r>
                      <a:endParaRPr lang="pl-PL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l-PL" sz="1100" baseline="30000">
                          <a:effectLst/>
                        </a:rPr>
                        <a:t>o</a:t>
                      </a:r>
                      <a:r>
                        <a:rPr lang="pl-PL" sz="1100">
                          <a:effectLst/>
                        </a:rPr>
                        <a:t>C</a:t>
                      </a:r>
                      <a:endParaRPr lang="pl-PL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6" marR="68586" marT="0" marB="0"/>
                </a:tc>
                <a:extLst>
                  <a:ext uri="{0D108BD9-81ED-4DB2-BD59-A6C34878D82A}">
                    <a16:rowId xmlns:a16="http://schemas.microsoft.com/office/drawing/2014/main" val="258046728"/>
                  </a:ext>
                </a:extLst>
              </a:tr>
              <a:tr h="243223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l-PL" sz="1100">
                          <a:effectLst/>
                        </a:rPr>
                        <a:t>Strumień masy pary</a:t>
                      </a:r>
                      <a:endParaRPr lang="pl-PL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l-PL" sz="1100">
                          <a:effectLst/>
                        </a:rPr>
                        <a:t>400</a:t>
                      </a:r>
                      <a:endParaRPr lang="pl-PL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l-PL" sz="1100">
                          <a:effectLst/>
                        </a:rPr>
                        <a:t>kg/s</a:t>
                      </a:r>
                      <a:endParaRPr lang="pl-PL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6" marR="68586" marT="0" marB="0"/>
                </a:tc>
                <a:extLst>
                  <a:ext uri="{0D108BD9-81ED-4DB2-BD59-A6C34878D82A}">
                    <a16:rowId xmlns:a16="http://schemas.microsoft.com/office/drawing/2014/main" val="575719887"/>
                  </a:ext>
                </a:extLst>
              </a:tr>
              <a:tr h="243223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l-PL" sz="1100">
                          <a:effectLst/>
                        </a:rPr>
                        <a:t>Ciśnienie pary</a:t>
                      </a:r>
                      <a:endParaRPr lang="pl-PL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l-PL" sz="1100">
                          <a:effectLst/>
                        </a:rPr>
                        <a:t>250</a:t>
                      </a:r>
                      <a:endParaRPr lang="pl-PL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l-PL" sz="1100">
                          <a:effectLst/>
                        </a:rPr>
                        <a:t>bar</a:t>
                      </a:r>
                      <a:endParaRPr lang="pl-PL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6" marR="68586" marT="0" marB="0"/>
                </a:tc>
                <a:extLst>
                  <a:ext uri="{0D108BD9-81ED-4DB2-BD59-A6C34878D82A}">
                    <a16:rowId xmlns:a16="http://schemas.microsoft.com/office/drawing/2014/main" val="3948845134"/>
                  </a:ext>
                </a:extLst>
              </a:tr>
              <a:tr h="274547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l-PL" sz="1100">
                          <a:effectLst/>
                        </a:rPr>
                        <a:t>Temperatura spalin</a:t>
                      </a:r>
                      <a:endParaRPr lang="pl-PL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l-PL" sz="1100">
                          <a:effectLst/>
                        </a:rPr>
                        <a:t>900</a:t>
                      </a:r>
                      <a:endParaRPr lang="pl-PL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l-PL" sz="1100" baseline="30000">
                          <a:effectLst/>
                        </a:rPr>
                        <a:t>o</a:t>
                      </a:r>
                      <a:r>
                        <a:rPr lang="pl-PL" sz="1100">
                          <a:effectLst/>
                        </a:rPr>
                        <a:t>C</a:t>
                      </a:r>
                      <a:endParaRPr lang="pl-PL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6" marR="68586" marT="0" marB="0"/>
                </a:tc>
                <a:extLst>
                  <a:ext uri="{0D108BD9-81ED-4DB2-BD59-A6C34878D82A}">
                    <a16:rowId xmlns:a16="http://schemas.microsoft.com/office/drawing/2014/main" val="3179354249"/>
                  </a:ext>
                </a:extLst>
              </a:tr>
              <a:tr h="243223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l-PL" sz="1100">
                          <a:effectLst/>
                        </a:rPr>
                        <a:t>Strumień masy spalin</a:t>
                      </a:r>
                      <a:endParaRPr lang="pl-PL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l-PL" sz="1100">
                          <a:effectLst/>
                        </a:rPr>
                        <a:t>500</a:t>
                      </a:r>
                      <a:endParaRPr lang="pl-PL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l-PL" sz="1100" dirty="0">
                          <a:effectLst/>
                        </a:rPr>
                        <a:t>kg/s</a:t>
                      </a:r>
                      <a:endParaRPr lang="pl-PL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6" marR="68586" marT="0" marB="0"/>
                </a:tc>
                <a:extLst>
                  <a:ext uri="{0D108BD9-81ED-4DB2-BD59-A6C34878D82A}">
                    <a16:rowId xmlns:a16="http://schemas.microsoft.com/office/drawing/2014/main" val="24960762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809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>
            <a:extLst>
              <a:ext uri="{FF2B5EF4-FFF2-40B4-BE49-F238E27FC236}">
                <a16:creationId xmlns:a16="http://schemas.microsoft.com/office/drawing/2014/main" id="{D1591385-A08B-D4F3-74B9-ECEF1F702B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161760D5-17F4-D926-5519-4F7D477501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9649" y="303371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1" name="Rectangle 8">
            <a:extLst>
              <a:ext uri="{FF2B5EF4-FFF2-40B4-BE49-F238E27FC236}">
                <a16:creationId xmlns:a16="http://schemas.microsoft.com/office/drawing/2014/main" id="{6734F392-4A10-7A28-933C-65AA02ED3D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3600" y="487854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" name="Prostokąt 3"/>
          <p:cNvSpPr>
            <a:spLocks noChangeArrowheads="1"/>
          </p:cNvSpPr>
          <p:nvPr/>
        </p:nvSpPr>
        <p:spPr bwMode="auto">
          <a:xfrm>
            <a:off x="1109663" y="1516063"/>
            <a:ext cx="7527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pl-PL" altLang="pl-PL" sz="2000"/>
              <a:t>Ustalone warunki pracy przegrzewacza pary otrzymano po ok. 160 s</a:t>
            </a:r>
          </a:p>
        </p:txBody>
      </p:sp>
      <p:pic>
        <p:nvPicPr>
          <p:cNvPr id="15" name="Obraz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650" y="2124075"/>
            <a:ext cx="3376613" cy="3268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Obraz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875" y="2074863"/>
            <a:ext cx="3511550" cy="339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Prostokąt 5"/>
          <p:cNvSpPr>
            <a:spLocks noChangeArrowheads="1"/>
          </p:cNvSpPr>
          <p:nvPr/>
        </p:nvSpPr>
        <p:spPr bwMode="auto">
          <a:xfrm>
            <a:off x="960438" y="5756275"/>
            <a:ext cx="34258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pl-PL" altLang="pl-PL" dirty="0" smtClean="0">
                <a:latin typeface="+mn-lt"/>
                <a:cs typeface="Calibri" panose="020F0502020204030204" pitchFamily="34" charset="0"/>
              </a:rPr>
              <a:t>Przebieg temperatury pary na wylocie z przegrzewacza</a:t>
            </a:r>
            <a:endParaRPr lang="pl-PL" altLang="pl-PL" dirty="0" smtClean="0">
              <a:latin typeface="+mn-lt"/>
            </a:endParaRPr>
          </a:p>
        </p:txBody>
      </p:sp>
      <p:sp>
        <p:nvSpPr>
          <p:cNvPr id="18" name="Prostokąt 6"/>
          <p:cNvSpPr>
            <a:spLocks noChangeArrowheads="1"/>
          </p:cNvSpPr>
          <p:nvPr/>
        </p:nvSpPr>
        <p:spPr bwMode="auto">
          <a:xfrm>
            <a:off x="5349875" y="5756275"/>
            <a:ext cx="35766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pl-PL" altLang="pl-PL" dirty="0" smtClean="0">
                <a:latin typeface="+mn-lt"/>
                <a:cs typeface="Calibri" panose="020F0502020204030204" pitchFamily="34" charset="0"/>
              </a:rPr>
              <a:t>Przebieg temperatury spalin na wylocie z przegrzewacza</a:t>
            </a:r>
            <a:endParaRPr lang="pl-PL" altLang="pl-PL" dirty="0" smtClean="0">
              <a:latin typeface="+mn-lt"/>
            </a:endParaRPr>
          </a:p>
        </p:txBody>
      </p:sp>
      <p:pic>
        <p:nvPicPr>
          <p:cNvPr id="19" name="Obraz 18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219" y="50299"/>
            <a:ext cx="1036772" cy="555704"/>
          </a:xfrm>
          <a:prstGeom prst="rect">
            <a:avLst/>
          </a:prstGeom>
        </p:spPr>
      </p:pic>
      <p:sp>
        <p:nvSpPr>
          <p:cNvPr id="20" name="Prostokąt 5"/>
          <p:cNvSpPr>
            <a:spLocks noChangeArrowheads="1"/>
          </p:cNvSpPr>
          <p:nvPr/>
        </p:nvSpPr>
        <p:spPr bwMode="auto">
          <a:xfrm>
            <a:off x="4135932" y="158007"/>
            <a:ext cx="21977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pl-PL" altLang="pl-PL" sz="2000" dirty="0" smtClean="0"/>
              <a:t>Katedra Energetyki</a:t>
            </a:r>
            <a:endParaRPr lang="pl-PL" altLang="pl-PL" sz="2000" dirty="0"/>
          </a:p>
        </p:txBody>
      </p:sp>
      <p:sp>
        <p:nvSpPr>
          <p:cNvPr id="22" name="pole tekstowe 5"/>
          <p:cNvSpPr txBox="1">
            <a:spLocks noChangeArrowheads="1"/>
          </p:cNvSpPr>
          <p:nvPr/>
        </p:nvSpPr>
        <p:spPr bwMode="auto">
          <a:xfrm>
            <a:off x="598779" y="743198"/>
            <a:ext cx="84870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pl-PL" altLang="pl-PL" sz="2400" dirty="0">
                <a:solidFill>
                  <a:schemeClr val="bg1"/>
                </a:solidFill>
              </a:rPr>
              <a:t>Analiza pracy przegrzewacza pary w warunkach </a:t>
            </a:r>
            <a:r>
              <a:rPr lang="pl-PL" altLang="pl-PL" sz="2400" dirty="0" smtClean="0">
                <a:solidFill>
                  <a:schemeClr val="bg1"/>
                </a:solidFill>
              </a:rPr>
              <a:t>obniżania ciśnienia</a:t>
            </a:r>
            <a:endParaRPr lang="pl-PL" altLang="pl-PL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3642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3639312" y="303893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20" name="Rectangle 15"/>
          <p:cNvSpPr>
            <a:spLocks noChangeArrowheads="1"/>
          </p:cNvSpPr>
          <p:nvPr/>
        </p:nvSpPr>
        <p:spPr bwMode="auto">
          <a:xfrm>
            <a:off x="5655881" y="3459557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23" name="Rectangle 17"/>
          <p:cNvSpPr>
            <a:spLocks noChangeArrowheads="1"/>
          </p:cNvSpPr>
          <p:nvPr/>
        </p:nvSpPr>
        <p:spPr bwMode="auto">
          <a:xfrm>
            <a:off x="4018216" y="465515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26" name="Rectangle 19"/>
          <p:cNvSpPr>
            <a:spLocks noChangeArrowheads="1"/>
          </p:cNvSpPr>
          <p:nvPr/>
        </p:nvSpPr>
        <p:spPr bwMode="auto">
          <a:xfrm>
            <a:off x="4105085" y="578407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1" name="Rectangle 24"/>
          <p:cNvSpPr>
            <a:spLocks noChangeArrowheads="1"/>
          </p:cNvSpPr>
          <p:nvPr/>
        </p:nvSpPr>
        <p:spPr bwMode="auto">
          <a:xfrm>
            <a:off x="6801612" y="604548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DE104EB1-6692-DFA8-5E41-633ABFE429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5477" y="3429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08AB76EC-72F2-A2DC-4F1C-0500A1D84F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58499" y="460169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21" name="Rectangle 6">
            <a:extLst>
              <a:ext uri="{FF2B5EF4-FFF2-40B4-BE49-F238E27FC236}">
                <a16:creationId xmlns:a16="http://schemas.microsoft.com/office/drawing/2014/main" id="{8A969F86-EA9F-0025-A587-205C86AE39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1853" y="566226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8" name="Obraz 17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219" y="50299"/>
            <a:ext cx="1036772" cy="555704"/>
          </a:xfrm>
          <a:prstGeom prst="rect">
            <a:avLst/>
          </a:prstGeom>
        </p:spPr>
      </p:pic>
      <p:sp>
        <p:nvSpPr>
          <p:cNvPr id="22" name="Prostokąt 5"/>
          <p:cNvSpPr>
            <a:spLocks noChangeArrowheads="1"/>
          </p:cNvSpPr>
          <p:nvPr/>
        </p:nvSpPr>
        <p:spPr bwMode="auto">
          <a:xfrm>
            <a:off x="4135932" y="158007"/>
            <a:ext cx="21977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pl-PL" altLang="pl-PL" sz="2000" dirty="0" smtClean="0"/>
              <a:t>Katedra Energetyki</a:t>
            </a:r>
            <a:endParaRPr lang="pl-PL" altLang="pl-PL" sz="2000" dirty="0"/>
          </a:p>
        </p:txBody>
      </p:sp>
      <p:pic>
        <p:nvPicPr>
          <p:cNvPr id="27" name="Obraz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650" y="2493963"/>
            <a:ext cx="3641725" cy="351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Obraz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7938" y="2478088"/>
            <a:ext cx="3765550" cy="353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Prostokąt 2"/>
          <p:cNvSpPr>
            <a:spLocks noChangeArrowheads="1"/>
          </p:cNvSpPr>
          <p:nvPr/>
        </p:nvSpPr>
        <p:spPr bwMode="auto">
          <a:xfrm>
            <a:off x="925513" y="6142038"/>
            <a:ext cx="36417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pl-PL" altLang="pl-PL" dirty="0" smtClean="0">
                <a:latin typeface="+mn-lt"/>
                <a:cs typeface="Calibri" panose="020F0502020204030204" pitchFamily="34" charset="0"/>
              </a:rPr>
              <a:t>Przebieg procesu obniżania ciśnienia o 5 bar z szybkością 10 bar/min</a:t>
            </a:r>
            <a:endParaRPr lang="pl-PL" altLang="pl-PL" dirty="0" smtClean="0">
              <a:latin typeface="+mn-lt"/>
            </a:endParaRPr>
          </a:p>
        </p:txBody>
      </p:sp>
      <p:sp>
        <p:nvSpPr>
          <p:cNvPr id="30" name="Prostokąt 3"/>
          <p:cNvSpPr>
            <a:spLocks noChangeArrowheads="1"/>
          </p:cNvSpPr>
          <p:nvPr/>
        </p:nvSpPr>
        <p:spPr bwMode="auto">
          <a:xfrm>
            <a:off x="5087938" y="6142038"/>
            <a:ext cx="38909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pl-PL" altLang="pl-PL" dirty="0" smtClean="0">
                <a:latin typeface="+mn-lt"/>
                <a:cs typeface="Calibri" panose="020F0502020204030204" pitchFamily="34" charset="0"/>
              </a:rPr>
              <a:t>Przebieg strumienia masy pary na wylocie z przegrzewacza</a:t>
            </a:r>
            <a:endParaRPr lang="pl-PL" altLang="pl-PL" dirty="0" smtClean="0">
              <a:latin typeface="+mn-lt"/>
            </a:endParaRPr>
          </a:p>
        </p:txBody>
      </p:sp>
      <p:sp>
        <p:nvSpPr>
          <p:cNvPr id="32" name="Prostokąt 1"/>
          <p:cNvSpPr>
            <a:spLocks noChangeArrowheads="1"/>
          </p:cNvSpPr>
          <p:nvPr/>
        </p:nvSpPr>
        <p:spPr bwMode="auto">
          <a:xfrm>
            <a:off x="782638" y="1441450"/>
            <a:ext cx="819626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pl-PL" altLang="pl-PL" sz="2000" dirty="0"/>
              <a:t>Analizie poddano wzrosty strumienia masy pary na wylocie z przegrzewacza, uzyskane podczas obniżania jej ciśnienia o 5 bar z szybkością 10 bar/min oraz o 10 bar także z szybkością 10 bar/min.</a:t>
            </a:r>
          </a:p>
        </p:txBody>
      </p:sp>
      <p:sp>
        <p:nvSpPr>
          <p:cNvPr id="33" name="pole tekstowe 5"/>
          <p:cNvSpPr txBox="1">
            <a:spLocks noChangeArrowheads="1"/>
          </p:cNvSpPr>
          <p:nvPr/>
        </p:nvSpPr>
        <p:spPr bwMode="auto">
          <a:xfrm>
            <a:off x="598779" y="743198"/>
            <a:ext cx="84870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pl-PL" altLang="pl-PL" sz="2400" dirty="0">
                <a:solidFill>
                  <a:schemeClr val="bg1"/>
                </a:solidFill>
              </a:rPr>
              <a:t>Analiza pracy przegrzewacza pary w warunkach </a:t>
            </a:r>
            <a:r>
              <a:rPr lang="pl-PL" altLang="pl-PL" sz="2400" dirty="0" smtClean="0">
                <a:solidFill>
                  <a:schemeClr val="bg1"/>
                </a:solidFill>
              </a:rPr>
              <a:t>obniżania ciśnienia</a:t>
            </a:r>
            <a:endParaRPr lang="pl-PL" altLang="pl-PL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3352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5547484" y="321761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837944" y="476075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07D64586-CDA2-3C4D-4888-026FF1B99B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25" y="255230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9" name="Rectangle 8">
            <a:extLst>
              <a:ext uri="{FF2B5EF4-FFF2-40B4-BE49-F238E27FC236}">
                <a16:creationId xmlns:a16="http://schemas.microsoft.com/office/drawing/2014/main" id="{21D08F4B-6BC0-4D81-1965-83D8A03C97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26433" y="319692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23" name="Rectangle 10">
            <a:extLst>
              <a:ext uri="{FF2B5EF4-FFF2-40B4-BE49-F238E27FC236}">
                <a16:creationId xmlns:a16="http://schemas.microsoft.com/office/drawing/2014/main" id="{430F917E-3707-05BF-985F-C5A7BBA138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1918" y="5560447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4" name="Obraz 13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219" y="50299"/>
            <a:ext cx="1036772" cy="555704"/>
          </a:xfrm>
          <a:prstGeom prst="rect">
            <a:avLst/>
          </a:prstGeom>
        </p:spPr>
      </p:pic>
      <p:sp>
        <p:nvSpPr>
          <p:cNvPr id="15" name="Prostokąt 5"/>
          <p:cNvSpPr>
            <a:spLocks noChangeArrowheads="1"/>
          </p:cNvSpPr>
          <p:nvPr/>
        </p:nvSpPr>
        <p:spPr bwMode="auto">
          <a:xfrm>
            <a:off x="4135932" y="158007"/>
            <a:ext cx="21977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pl-PL" altLang="pl-PL" sz="2000" dirty="0" smtClean="0"/>
              <a:t>Katedra Energetyki</a:t>
            </a:r>
            <a:endParaRPr lang="pl-PL" altLang="pl-PL" sz="2000" dirty="0"/>
          </a:p>
        </p:txBody>
      </p:sp>
      <p:pic>
        <p:nvPicPr>
          <p:cNvPr id="17" name="Obraz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975" y="1525588"/>
            <a:ext cx="3643313" cy="352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Obraz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463" y="1530350"/>
            <a:ext cx="3756025" cy="351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Prostokąt 1"/>
          <p:cNvSpPr>
            <a:spLocks noChangeArrowheads="1"/>
          </p:cNvSpPr>
          <p:nvPr/>
        </p:nvSpPr>
        <p:spPr bwMode="auto">
          <a:xfrm>
            <a:off x="933450" y="5194300"/>
            <a:ext cx="36385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pl-PL" altLang="pl-PL" dirty="0" smtClean="0">
                <a:latin typeface="+mn-lt"/>
                <a:cs typeface="Calibri" panose="020F0502020204030204" pitchFamily="34" charset="0"/>
              </a:rPr>
              <a:t>Przebieg procesu obniżania ciśnienia o 10 bar z szybkością 10 bar/min</a:t>
            </a:r>
            <a:endParaRPr lang="pl-PL" altLang="pl-PL" dirty="0" smtClean="0">
              <a:latin typeface="+mn-lt"/>
            </a:endParaRPr>
          </a:p>
        </p:txBody>
      </p:sp>
      <p:sp>
        <p:nvSpPr>
          <p:cNvPr id="26" name="Prostokąt 2"/>
          <p:cNvSpPr>
            <a:spLocks noChangeArrowheads="1"/>
          </p:cNvSpPr>
          <p:nvPr/>
        </p:nvSpPr>
        <p:spPr bwMode="auto">
          <a:xfrm>
            <a:off x="5097463" y="5172075"/>
            <a:ext cx="38242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pl-PL" altLang="pl-PL" dirty="0" smtClean="0">
                <a:latin typeface="+mn-lt"/>
              </a:rPr>
              <a:t>Przebieg strumienia masy pary na wylocie z przegrzewacza</a:t>
            </a:r>
          </a:p>
        </p:txBody>
      </p:sp>
      <p:sp>
        <p:nvSpPr>
          <p:cNvPr id="27" name="pole tekstowe 9"/>
          <p:cNvSpPr txBox="1">
            <a:spLocks noChangeArrowheads="1"/>
          </p:cNvSpPr>
          <p:nvPr/>
        </p:nvSpPr>
        <p:spPr bwMode="auto">
          <a:xfrm>
            <a:off x="858838" y="5964238"/>
            <a:ext cx="82851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pl-PL" altLang="pl-PL" sz="2000"/>
              <a:t>Podczas obniżania ciśnienia o 5 bar oraz o 10 bar z szybkością 10 bar/min uzyskano całkowite przyrosty masy pary, odpowiednio, 65,8 kg oraz 132,1 kg.</a:t>
            </a:r>
          </a:p>
        </p:txBody>
      </p:sp>
      <p:sp>
        <p:nvSpPr>
          <p:cNvPr id="28" name="pole tekstowe 5"/>
          <p:cNvSpPr txBox="1">
            <a:spLocks noChangeArrowheads="1"/>
          </p:cNvSpPr>
          <p:nvPr/>
        </p:nvSpPr>
        <p:spPr bwMode="auto">
          <a:xfrm>
            <a:off x="598779" y="743198"/>
            <a:ext cx="84870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pl-PL" altLang="pl-PL" sz="2400" dirty="0">
                <a:solidFill>
                  <a:schemeClr val="bg1"/>
                </a:solidFill>
              </a:rPr>
              <a:t>Analiza pracy przegrzewacza pary w warunkach </a:t>
            </a:r>
            <a:r>
              <a:rPr lang="pl-PL" altLang="pl-PL" sz="2400" dirty="0" smtClean="0">
                <a:solidFill>
                  <a:schemeClr val="bg1"/>
                </a:solidFill>
              </a:rPr>
              <a:t>obniżania ciśnienia</a:t>
            </a:r>
            <a:endParaRPr lang="pl-PL" altLang="pl-PL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393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>
            <a:extLst>
              <a:ext uri="{FF2B5EF4-FFF2-40B4-BE49-F238E27FC236}">
                <a16:creationId xmlns:a16="http://schemas.microsoft.com/office/drawing/2014/main" id="{B050EF85-2BC2-5709-E79E-B65336E4E9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4229" y="234509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10" name="Obraz 9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219" y="50299"/>
            <a:ext cx="1036772" cy="555704"/>
          </a:xfrm>
          <a:prstGeom prst="rect">
            <a:avLst/>
          </a:prstGeom>
        </p:spPr>
      </p:pic>
      <p:sp>
        <p:nvSpPr>
          <p:cNvPr id="12" name="Prostokąt 5"/>
          <p:cNvSpPr>
            <a:spLocks noChangeArrowheads="1"/>
          </p:cNvSpPr>
          <p:nvPr/>
        </p:nvSpPr>
        <p:spPr bwMode="auto">
          <a:xfrm>
            <a:off x="4135932" y="158007"/>
            <a:ext cx="21977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pl-PL" altLang="pl-PL" sz="2000" dirty="0" smtClean="0"/>
              <a:t>Katedra Energetyki</a:t>
            </a:r>
            <a:endParaRPr lang="pl-PL" altLang="pl-PL" sz="2000" dirty="0"/>
          </a:p>
        </p:txBody>
      </p:sp>
      <p:sp>
        <p:nvSpPr>
          <p:cNvPr id="14" name="pole tekstowe 5"/>
          <p:cNvSpPr txBox="1">
            <a:spLocks noChangeArrowheads="1"/>
          </p:cNvSpPr>
          <p:nvPr/>
        </p:nvSpPr>
        <p:spPr bwMode="auto">
          <a:xfrm>
            <a:off x="3556000" y="747863"/>
            <a:ext cx="20513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pl-PL" altLang="pl-PL" sz="2400" dirty="0" smtClean="0">
                <a:solidFill>
                  <a:schemeClr val="bg1"/>
                </a:solidFill>
              </a:rPr>
              <a:t>Kocioł BP-2450</a:t>
            </a:r>
            <a:endParaRPr lang="pl-PL" altLang="pl-PL" sz="2400" dirty="0">
              <a:solidFill>
                <a:schemeClr val="bg1"/>
              </a:solidFill>
            </a:endParaRPr>
          </a:p>
        </p:txBody>
      </p:sp>
      <p:graphicFrame>
        <p:nvGraphicFramePr>
          <p:cNvPr id="16" name="Tabela 15">
            <a:extLst>
              <a:ext uri="{FF2B5EF4-FFF2-40B4-BE49-F238E27FC236}">
                <a16:creationId xmlns:a16="http://schemas.microsoft.com/office/drawing/2014/main" id="{E74402E4-37AE-CABD-F4C2-947E55028B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6751663"/>
              </p:ext>
            </p:extLst>
          </p:nvPr>
        </p:nvGraphicFramePr>
        <p:xfrm>
          <a:off x="4389120" y="1950721"/>
          <a:ext cx="4684453" cy="2694948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3842476">
                  <a:extLst>
                    <a:ext uri="{9D8B030D-6E8A-4147-A177-3AD203B41FA5}">
                      <a16:colId xmlns:a16="http://schemas.microsoft.com/office/drawing/2014/main" val="833808046"/>
                    </a:ext>
                  </a:extLst>
                </a:gridCol>
                <a:gridCol w="841977">
                  <a:extLst>
                    <a:ext uri="{9D8B030D-6E8A-4147-A177-3AD203B41FA5}">
                      <a16:colId xmlns:a16="http://schemas.microsoft.com/office/drawing/2014/main" val="2204891942"/>
                    </a:ext>
                  </a:extLst>
                </a:gridCol>
              </a:tblGrid>
              <a:tr h="24495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dirty="0">
                          <a:effectLst/>
                        </a:rPr>
                        <a:t>Parametr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57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dirty="0">
                          <a:effectLst/>
                        </a:rPr>
                        <a:t>Wartość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57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3908843"/>
                  </a:ext>
                </a:extLst>
              </a:tr>
              <a:tr h="242722">
                <a:tc>
                  <a:txBody>
                    <a:bodyPr/>
                    <a:lstStyle/>
                    <a:p>
                      <a:pPr algn="l" hangingPunct="0"/>
                      <a:r>
                        <a:rPr lang="pl-PL" sz="1200" b="0" dirty="0">
                          <a:effectLst/>
                        </a:rPr>
                        <a:t>Wydajność nominalna, kg/s</a:t>
                      </a:r>
                      <a:endParaRPr lang="pl-PL" sz="11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pl-PL" sz="1200" b="1" dirty="0">
                          <a:effectLst/>
                        </a:rPr>
                        <a:t>657,8</a:t>
                      </a:r>
                      <a:endParaRPr lang="pl-PL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6633898"/>
                  </a:ext>
                </a:extLst>
              </a:tr>
              <a:tr h="252549">
                <a:tc>
                  <a:txBody>
                    <a:bodyPr/>
                    <a:lstStyle/>
                    <a:p>
                      <a:pPr algn="l" hangingPunct="0"/>
                      <a:r>
                        <a:rPr lang="pl-PL" sz="1200" b="0" dirty="0">
                          <a:effectLst/>
                        </a:rPr>
                        <a:t>Moc znamionowa bloku (brutto), MWe</a:t>
                      </a:r>
                      <a:endParaRPr lang="pl-PL" sz="11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pl-PL" sz="1200" b="1" dirty="0">
                          <a:effectLst/>
                        </a:rPr>
                        <a:t>910</a:t>
                      </a:r>
                      <a:endParaRPr lang="pl-PL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3135766"/>
                  </a:ext>
                </a:extLst>
              </a:tr>
              <a:tr h="235131">
                <a:tc>
                  <a:txBody>
                    <a:bodyPr/>
                    <a:lstStyle/>
                    <a:p>
                      <a:pPr algn="l" hangingPunct="0"/>
                      <a:r>
                        <a:rPr lang="pl-PL" sz="1200" b="0" dirty="0">
                          <a:effectLst/>
                        </a:rPr>
                        <a:t>Sprawność kotła w warunkach nominalnych, %</a:t>
                      </a:r>
                      <a:endParaRPr lang="pl-PL" sz="11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pl-PL" sz="1200" b="1" dirty="0">
                          <a:effectLst/>
                        </a:rPr>
                        <a:t>&gt; 94,1</a:t>
                      </a:r>
                      <a:endParaRPr lang="pl-PL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7000503"/>
                  </a:ext>
                </a:extLst>
              </a:tr>
              <a:tr h="209006">
                <a:tc>
                  <a:txBody>
                    <a:bodyPr/>
                    <a:lstStyle/>
                    <a:p>
                      <a:pPr algn="l" hangingPunct="0"/>
                      <a:r>
                        <a:rPr lang="pl-PL" sz="1200" b="0" dirty="0">
                          <a:effectLst/>
                        </a:rPr>
                        <a:t>Temperatura pary świeżej na wylocie z kotła, °C</a:t>
                      </a:r>
                      <a:endParaRPr lang="pl-PL" sz="11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pl-PL" sz="1200" b="1" dirty="0">
                          <a:effectLst/>
                        </a:rPr>
                        <a:t>603</a:t>
                      </a:r>
                      <a:endParaRPr lang="pl-PL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9903507"/>
                  </a:ext>
                </a:extLst>
              </a:tr>
              <a:tr h="261257">
                <a:tc>
                  <a:txBody>
                    <a:bodyPr/>
                    <a:lstStyle/>
                    <a:p>
                      <a:pPr algn="l" hangingPunct="0"/>
                      <a:r>
                        <a:rPr lang="pl-PL" sz="1200" b="0" dirty="0">
                          <a:effectLst/>
                        </a:rPr>
                        <a:t>Temperatura pary wtórnie przegrzanej na wylocie z kotła, °C</a:t>
                      </a:r>
                      <a:endParaRPr lang="pl-PL" sz="11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pl-PL" sz="1200" b="1" dirty="0">
                          <a:effectLst/>
                        </a:rPr>
                        <a:t>611</a:t>
                      </a:r>
                      <a:endParaRPr lang="pl-PL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6991995"/>
                  </a:ext>
                </a:extLst>
              </a:tr>
              <a:tr h="261257">
                <a:tc>
                  <a:txBody>
                    <a:bodyPr/>
                    <a:lstStyle/>
                    <a:p>
                      <a:pPr algn="l" hangingPunct="0"/>
                      <a:r>
                        <a:rPr lang="pl-PL" sz="1200" b="0" dirty="0">
                          <a:effectLst/>
                        </a:rPr>
                        <a:t>Ciśnienie pary świeżej na wylocie z kotła, </a:t>
                      </a:r>
                      <a:r>
                        <a:rPr lang="pl-PL" sz="1200" b="0" dirty="0" err="1">
                          <a:effectLst/>
                        </a:rPr>
                        <a:t>MPa</a:t>
                      </a:r>
                      <a:endParaRPr lang="pl-PL" sz="11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pl-PL" sz="1200" b="1" dirty="0">
                          <a:effectLst/>
                        </a:rPr>
                        <a:t>28,5</a:t>
                      </a:r>
                      <a:endParaRPr lang="pl-PL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2741169"/>
                  </a:ext>
                </a:extLst>
              </a:tr>
              <a:tr h="269966">
                <a:tc>
                  <a:txBody>
                    <a:bodyPr/>
                    <a:lstStyle/>
                    <a:p>
                      <a:pPr algn="l" hangingPunct="0"/>
                      <a:r>
                        <a:rPr lang="pl-PL" sz="1200" b="0" dirty="0">
                          <a:effectLst/>
                        </a:rPr>
                        <a:t>Ciśnienie pary wtórnie przegrzanej na wylocie z kotła, </a:t>
                      </a:r>
                      <a:r>
                        <a:rPr lang="pl-PL" sz="1200" b="0" dirty="0" err="1">
                          <a:effectLst/>
                        </a:rPr>
                        <a:t>MPa</a:t>
                      </a:r>
                      <a:endParaRPr lang="pl-PL" sz="11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pl-PL" sz="1200" b="1" dirty="0">
                          <a:effectLst/>
                        </a:rPr>
                        <a:t>5,93</a:t>
                      </a:r>
                      <a:endParaRPr lang="pl-PL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7532333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algn="l" hangingPunct="0"/>
                      <a:r>
                        <a:rPr lang="pl-PL" sz="1200" b="0" dirty="0">
                          <a:effectLst/>
                        </a:rPr>
                        <a:t>Strumień masy wody zasilającej, kg/s</a:t>
                      </a:r>
                      <a:endParaRPr lang="pl-PL" sz="11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pl-PL" sz="1200" b="1" dirty="0">
                          <a:effectLst/>
                        </a:rPr>
                        <a:t>628,4</a:t>
                      </a:r>
                      <a:endParaRPr lang="pl-PL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9907028"/>
                  </a:ext>
                </a:extLst>
              </a:tr>
              <a:tr h="261257">
                <a:tc>
                  <a:txBody>
                    <a:bodyPr/>
                    <a:lstStyle/>
                    <a:p>
                      <a:pPr algn="l" hangingPunct="0"/>
                      <a:r>
                        <a:rPr lang="pl-PL" sz="1200" b="0" dirty="0">
                          <a:effectLst/>
                        </a:rPr>
                        <a:t>Ciśnienie wody zasilającej, </a:t>
                      </a:r>
                      <a:r>
                        <a:rPr lang="pl-PL" sz="1200" b="0" dirty="0" err="1">
                          <a:effectLst/>
                        </a:rPr>
                        <a:t>MPa</a:t>
                      </a:r>
                      <a:endParaRPr lang="pl-PL" sz="11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pl-PL" sz="1200" b="1" dirty="0">
                          <a:effectLst/>
                        </a:rPr>
                        <a:t>31,7</a:t>
                      </a:r>
                      <a:endParaRPr lang="pl-PL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040333"/>
                  </a:ext>
                </a:extLst>
              </a:tr>
              <a:tr h="213006">
                <a:tc>
                  <a:txBody>
                    <a:bodyPr/>
                    <a:lstStyle/>
                    <a:p>
                      <a:pPr algn="l" hangingPunct="0"/>
                      <a:r>
                        <a:rPr lang="pl-PL" sz="1200" b="0" dirty="0">
                          <a:effectLst/>
                        </a:rPr>
                        <a:t>Temperatura wody zasilającej, °C</a:t>
                      </a:r>
                      <a:endParaRPr lang="pl-PL" sz="11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pl-PL" sz="1200" b="1" dirty="0">
                          <a:effectLst/>
                        </a:rPr>
                        <a:t>305,6</a:t>
                      </a:r>
                      <a:endParaRPr lang="pl-PL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0412967"/>
                  </a:ext>
                </a:extLst>
              </a:tr>
            </a:tbl>
          </a:graphicData>
        </a:graphic>
      </p:graphicFrame>
      <p:sp>
        <p:nvSpPr>
          <p:cNvPr id="17" name="pole tekstowe 16">
            <a:extLst>
              <a:ext uri="{FF2B5EF4-FFF2-40B4-BE49-F238E27FC236}">
                <a16:creationId xmlns:a16="http://schemas.microsoft.com/office/drawing/2014/main" id="{124E3C38-DD05-77F5-236D-A9DB1B37F9CB}"/>
              </a:ext>
            </a:extLst>
          </p:cNvPr>
          <p:cNvSpPr txBox="1"/>
          <p:nvPr/>
        </p:nvSpPr>
        <p:spPr>
          <a:xfrm>
            <a:off x="4484914" y="6162120"/>
            <a:ext cx="25925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dirty="0" smtClean="0"/>
              <a:t>Schemat </a:t>
            </a:r>
            <a:r>
              <a:rPr lang="pl-PL" dirty="0"/>
              <a:t>kotła BP-2450</a:t>
            </a: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890" y="1399274"/>
            <a:ext cx="3732262" cy="5315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800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968" y="2565225"/>
            <a:ext cx="4251960" cy="2948940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262" y="2576413"/>
            <a:ext cx="4139738" cy="2936471"/>
          </a:xfrm>
          <a:prstGeom prst="rect">
            <a:avLst/>
          </a:prstGeom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1714E872-BBA2-7A8A-35DA-6755B934899C}"/>
              </a:ext>
            </a:extLst>
          </p:cNvPr>
          <p:cNvSpPr txBox="1"/>
          <p:nvPr/>
        </p:nvSpPr>
        <p:spPr>
          <a:xfrm>
            <a:off x="650484" y="1525507"/>
            <a:ext cx="825350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2000" dirty="0"/>
              <a:t>Weryfikacja eksperymentalna polegała na porównaniu wybranych zmierzonych i obliczonych przebiegów temperatury i strumieni masy. </a:t>
            </a: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A0C6895B-39A0-A8F8-0111-B27E168C7008}"/>
              </a:ext>
            </a:extLst>
          </p:cNvPr>
          <p:cNvSpPr txBox="1"/>
          <p:nvPr/>
        </p:nvSpPr>
        <p:spPr>
          <a:xfrm>
            <a:off x="717176" y="5653123"/>
            <a:ext cx="33341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pl-PL" dirty="0" smtClean="0">
                <a:effectLst/>
              </a:rPr>
              <a:t> Zmierzone </a:t>
            </a:r>
            <a:r>
              <a:rPr lang="pl-PL" dirty="0">
                <a:effectLst/>
              </a:rPr>
              <a:t>przebiegi na wejściu do ECO1 </a:t>
            </a: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AD195F6B-7ACE-1C9F-91A1-BE0BB8940749}"/>
              </a:ext>
            </a:extLst>
          </p:cNvPr>
          <p:cNvSpPr txBox="1"/>
          <p:nvPr/>
        </p:nvSpPr>
        <p:spPr>
          <a:xfrm>
            <a:off x="5445543" y="5672005"/>
            <a:ext cx="32571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pl-PL" dirty="0" smtClean="0">
                <a:effectLst/>
              </a:rPr>
              <a:t>Zmierzone </a:t>
            </a:r>
            <a:r>
              <a:rPr lang="pl-PL" dirty="0">
                <a:effectLst/>
              </a:rPr>
              <a:t>przebiegi na wejściu do RH1</a:t>
            </a:r>
          </a:p>
        </p:txBody>
      </p:sp>
      <p:pic>
        <p:nvPicPr>
          <p:cNvPr id="11" name="Obraz 10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219" y="50299"/>
            <a:ext cx="1036772" cy="555704"/>
          </a:xfrm>
          <a:prstGeom prst="rect">
            <a:avLst/>
          </a:prstGeom>
        </p:spPr>
      </p:pic>
      <p:sp>
        <p:nvSpPr>
          <p:cNvPr id="12" name="Prostokąt 5"/>
          <p:cNvSpPr>
            <a:spLocks noChangeArrowheads="1"/>
          </p:cNvSpPr>
          <p:nvPr/>
        </p:nvSpPr>
        <p:spPr bwMode="auto">
          <a:xfrm>
            <a:off x="4135932" y="158007"/>
            <a:ext cx="21977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pl-PL" altLang="pl-PL" sz="2000" dirty="0" smtClean="0"/>
              <a:t>Katedra Energetyki</a:t>
            </a:r>
            <a:endParaRPr lang="pl-PL" altLang="pl-PL" sz="2000" dirty="0"/>
          </a:p>
        </p:txBody>
      </p:sp>
      <p:sp>
        <p:nvSpPr>
          <p:cNvPr id="13" name="pole tekstowe 5"/>
          <p:cNvSpPr txBox="1">
            <a:spLocks noChangeArrowheads="1"/>
          </p:cNvSpPr>
          <p:nvPr/>
        </p:nvSpPr>
        <p:spPr bwMode="auto">
          <a:xfrm>
            <a:off x="1244732" y="743198"/>
            <a:ext cx="70650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pl-PL" altLang="pl-PL" sz="2400" dirty="0" smtClean="0">
                <a:solidFill>
                  <a:schemeClr val="bg1"/>
                </a:solidFill>
              </a:rPr>
              <a:t>Weryfikacja eksperymentalna opracowanych rozwiązań</a:t>
            </a:r>
            <a:endParaRPr lang="pl-PL" altLang="pl-PL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8796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219" y="50299"/>
            <a:ext cx="1036772" cy="555704"/>
          </a:xfrm>
          <a:prstGeom prst="rect">
            <a:avLst/>
          </a:prstGeom>
        </p:spPr>
      </p:pic>
      <p:sp>
        <p:nvSpPr>
          <p:cNvPr id="7" name="Prostokąt 5"/>
          <p:cNvSpPr>
            <a:spLocks noChangeArrowheads="1"/>
          </p:cNvSpPr>
          <p:nvPr/>
        </p:nvSpPr>
        <p:spPr bwMode="auto">
          <a:xfrm>
            <a:off x="4135932" y="158007"/>
            <a:ext cx="21977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pl-PL" altLang="pl-PL" sz="2000" dirty="0" smtClean="0"/>
              <a:t>Katedra Energetyki</a:t>
            </a:r>
            <a:endParaRPr lang="pl-PL" altLang="pl-PL" sz="2000" dirty="0"/>
          </a:p>
        </p:txBody>
      </p:sp>
      <p:sp>
        <p:nvSpPr>
          <p:cNvPr id="8" name="pole tekstowe 5"/>
          <p:cNvSpPr txBox="1">
            <a:spLocks noChangeArrowheads="1"/>
          </p:cNvSpPr>
          <p:nvPr/>
        </p:nvSpPr>
        <p:spPr bwMode="auto">
          <a:xfrm>
            <a:off x="1244732" y="743198"/>
            <a:ext cx="70650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pl-PL" altLang="pl-PL" sz="2400" dirty="0" smtClean="0">
                <a:solidFill>
                  <a:schemeClr val="bg1"/>
                </a:solidFill>
              </a:rPr>
              <a:t>Weryfikacja eksperymentalna opracowanych rozwiązań</a:t>
            </a:r>
            <a:endParaRPr lang="pl-PL" altLang="pl-PL" sz="2400" dirty="0">
              <a:solidFill>
                <a:schemeClr val="bg1"/>
              </a:solidFill>
            </a:endParaRPr>
          </a:p>
        </p:txBody>
      </p:sp>
      <p:pic>
        <p:nvPicPr>
          <p:cNvPr id="9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446" y="1662436"/>
            <a:ext cx="3856048" cy="3707022"/>
          </a:xfrm>
          <a:prstGeom prst="rect">
            <a:avLst/>
          </a:prstGeom>
        </p:spPr>
      </p:pic>
      <p:pic>
        <p:nvPicPr>
          <p:cNvPr id="10" name="Obraz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5971" y="1631001"/>
            <a:ext cx="4588029" cy="3862571"/>
          </a:xfrm>
          <a:prstGeom prst="rect">
            <a:avLst/>
          </a:prstGeom>
        </p:spPr>
      </p:pic>
      <p:sp>
        <p:nvSpPr>
          <p:cNvPr id="11" name="pole tekstowe 10">
            <a:extLst>
              <a:ext uri="{FF2B5EF4-FFF2-40B4-BE49-F238E27FC236}">
                <a16:creationId xmlns:a16="http://schemas.microsoft.com/office/drawing/2014/main" id="{35288C69-512D-98BE-E48E-4472E34E9B3F}"/>
              </a:ext>
            </a:extLst>
          </p:cNvPr>
          <p:cNvSpPr txBox="1"/>
          <p:nvPr/>
        </p:nvSpPr>
        <p:spPr>
          <a:xfrm>
            <a:off x="880035" y="5493572"/>
            <a:ext cx="342152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pl-PL" dirty="0" smtClean="0">
                <a:effectLst/>
              </a:rPr>
              <a:t>Porównanie </a:t>
            </a:r>
            <a:r>
              <a:rPr lang="pl-PL" dirty="0">
                <a:effectLst/>
              </a:rPr>
              <a:t>zmierzonego </a:t>
            </a:r>
            <a:br>
              <a:rPr lang="pl-PL" dirty="0">
                <a:effectLst/>
              </a:rPr>
            </a:br>
            <a:r>
              <a:rPr lang="pl-PL" dirty="0">
                <a:effectLst/>
              </a:rPr>
              <a:t>i obliczonego przebiegu strumienia masy pary na wylocie parownika </a:t>
            </a:r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82ED4169-C77D-079D-F008-3F9DDC16F8A3}"/>
              </a:ext>
            </a:extLst>
          </p:cNvPr>
          <p:cNvSpPr txBox="1"/>
          <p:nvPr/>
        </p:nvSpPr>
        <p:spPr>
          <a:xfrm>
            <a:off x="4749932" y="5523277"/>
            <a:ext cx="39518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pl-PL" dirty="0" smtClean="0">
                <a:effectLst/>
              </a:rPr>
              <a:t>Obliczone </a:t>
            </a:r>
            <a:r>
              <a:rPr lang="pl-PL" dirty="0">
                <a:effectLst/>
              </a:rPr>
              <a:t>przebiegi temperatury </a:t>
            </a:r>
            <a:endParaRPr lang="pl-PL" dirty="0" smtClean="0">
              <a:effectLst/>
            </a:endParaRPr>
          </a:p>
          <a:p>
            <a:pPr algn="ctr">
              <a:spcAft>
                <a:spcPts val="0"/>
              </a:spcAft>
            </a:pPr>
            <a:r>
              <a:rPr lang="pl-PL" dirty="0" smtClean="0">
                <a:effectLst/>
              </a:rPr>
              <a:t>i </a:t>
            </a:r>
            <a:r>
              <a:rPr lang="pl-PL" dirty="0">
                <a:effectLst/>
              </a:rPr>
              <a:t>ciśnienia pary na wylocie z parownika</a:t>
            </a:r>
          </a:p>
        </p:txBody>
      </p:sp>
    </p:spTree>
    <p:extLst>
      <p:ext uri="{BB962C8B-B14F-4D97-AF65-F5344CB8AC3E}">
        <p14:creationId xmlns:p14="http://schemas.microsoft.com/office/powerpoint/2010/main" val="2224015915"/>
      </p:ext>
    </p:extLst>
  </p:cSld>
  <p:clrMapOvr>
    <a:masterClrMapping/>
  </p:clrMapOvr>
</p:sld>
</file>

<file path=ppt/theme/theme1.xml><?xml version="1.0" encoding="utf-8"?>
<a:theme xmlns:a="http://schemas.openxmlformats.org/drawingml/2006/main" name="PK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K" id="{8F917430-28DC-4114-99AA-5D7DE79FE922}" vid="{BEECE0D3-6A28-4219-B5C0-86645C8ACEEA}"/>
    </a:ext>
  </a:extLst>
</a:theme>
</file>

<file path=ppt/theme/theme2.xml><?xml version="1.0" encoding="utf-8"?>
<a:theme xmlns:a="http://schemas.openxmlformats.org/drawingml/2006/main" name="1_Motyw pakietu Office">
  <a:themeElements>
    <a:clrScheme name="Motyw pakietu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zablon prezentacji PK [tryb zgodności]" id="{E8D103D4-0DFD-4344-B718-770581B0F8D6}" vid="{03DC2664-2EFD-4CED-87DE-076ABAA7B885}"/>
    </a:ext>
  </a:ext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1314</TotalTime>
  <Words>1186</Words>
  <Application>Microsoft Office PowerPoint</Application>
  <PresentationFormat>Pokaz na ekranie (4:3)</PresentationFormat>
  <Paragraphs>214</Paragraphs>
  <Slides>22</Slides>
  <Notes>2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2</vt:i4>
      </vt:variant>
      <vt:variant>
        <vt:lpstr>Tytuły slajdów</vt:lpstr>
      </vt:variant>
      <vt:variant>
        <vt:i4>22</vt:i4>
      </vt:variant>
    </vt:vector>
  </HeadingPairs>
  <TitlesOfParts>
    <vt:vector size="29" baseType="lpstr">
      <vt:lpstr>Arial</vt:lpstr>
      <vt:lpstr>Calibri</vt:lpstr>
      <vt:lpstr>Calibri Light</vt:lpstr>
      <vt:lpstr>Symbol</vt:lpstr>
      <vt:lpstr>Times New Roman</vt:lpstr>
      <vt:lpstr>PK</vt:lpstr>
      <vt:lpstr>1_Motyw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Tytuł prezentacji</dc:title>
  <dc:creator>EKJ</dc:creator>
  <cp:lastModifiedBy>WZ</cp:lastModifiedBy>
  <cp:revision>178</cp:revision>
  <cp:lastPrinted>2021-03-30T12:28:20Z</cp:lastPrinted>
  <dcterms:created xsi:type="dcterms:W3CDTF">2014-10-31T09:19:52Z</dcterms:created>
  <dcterms:modified xsi:type="dcterms:W3CDTF">2024-06-14T10:47:51Z</dcterms:modified>
</cp:coreProperties>
</file>